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4"/>
  </p:notesMasterIdLst>
  <p:handoutMasterIdLst>
    <p:handoutMasterId r:id="rId25"/>
  </p:handoutMasterIdLst>
  <p:sldIdLst>
    <p:sldId id="769" r:id="rId2"/>
    <p:sldId id="801" r:id="rId3"/>
    <p:sldId id="930" r:id="rId4"/>
    <p:sldId id="938" r:id="rId5"/>
    <p:sldId id="932" r:id="rId6"/>
    <p:sldId id="933" r:id="rId7"/>
    <p:sldId id="931" r:id="rId8"/>
    <p:sldId id="935" r:id="rId9"/>
    <p:sldId id="939" r:id="rId10"/>
    <p:sldId id="940" r:id="rId11"/>
    <p:sldId id="936" r:id="rId12"/>
    <p:sldId id="937" r:id="rId13"/>
    <p:sldId id="866" r:id="rId14"/>
    <p:sldId id="895" r:id="rId15"/>
    <p:sldId id="894" r:id="rId16"/>
    <p:sldId id="897" r:id="rId17"/>
    <p:sldId id="900" r:id="rId18"/>
    <p:sldId id="906" r:id="rId19"/>
    <p:sldId id="907" r:id="rId20"/>
    <p:sldId id="941" r:id="rId21"/>
    <p:sldId id="942" r:id="rId22"/>
    <p:sldId id="943" r:id="rId23"/>
  </p:sldIdLst>
  <p:sldSz cx="12192000" cy="6858000"/>
  <p:notesSz cx="6788150" cy="9923463"/>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ano" initials="L" lastIdx="1" clrIdx="0">
    <p:extLst>
      <p:ext uri="{19B8F6BF-5375-455C-9EA6-DF929625EA0E}">
        <p15:presenceInfo xmlns:p15="http://schemas.microsoft.com/office/powerpoint/2012/main" userId="Lucia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33CC33"/>
    <a:srgbClr val="FFFDAD"/>
    <a:srgbClr val="A7FBC1"/>
    <a:srgbClr val="99FF99"/>
    <a:srgbClr val="C4D7FC"/>
    <a:srgbClr val="2639AC"/>
    <a:srgbClr val="833AC6"/>
    <a:srgbClr val="126A9B"/>
    <a:srgbClr val="1D71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é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60" autoAdjust="0"/>
    <p:restoredTop sz="92518" autoAdjust="0"/>
  </p:normalViewPr>
  <p:slideViewPr>
    <p:cSldViewPr>
      <p:cViewPr varScale="1">
        <p:scale>
          <a:sx n="65" d="100"/>
          <a:sy n="65" d="100"/>
        </p:scale>
        <p:origin x="72" y="504"/>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468"/>
    </p:cViewPr>
  </p:sorterViewPr>
  <p:notesViewPr>
    <p:cSldViewPr>
      <p:cViewPr varScale="1">
        <p:scale>
          <a:sx n="64" d="100"/>
          <a:sy n="64" d="100"/>
        </p:scale>
        <p:origin x="291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RPPS\SBR%202018\4.%20CLASSIFICACAO%20POR%20PORT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RPPS\SBR%202018\4.%20CLASSIFICACAO%20POR%20PORT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C:\RPPS\SBR%202018\CURVASdosINDICADORES2018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RPPS\SBR%202018\CURVASdosINDICADORES2018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RPPS\SBR%202018\CURVASdosINDICADORES2018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RPPS\SBR%202018\CURVASdosINDICADORES201801.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RPPS\SBR%202018\CURVASdosINDICADORES20180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Portes por n°</a:t>
            </a:r>
            <a:r>
              <a:rPr lang="en-US" baseline="0"/>
              <a:t> Segurados</a:t>
            </a:r>
            <a:endParaRPr lang="en-US"/>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pt-BR"/>
        </a:p>
      </c:txPr>
    </c:title>
    <c:autoTitleDeleted val="0"/>
    <c:plotArea>
      <c:layout/>
      <c:pieChart>
        <c:varyColors val="1"/>
        <c:ser>
          <c:idx val="0"/>
          <c:order val="0"/>
          <c:tx>
            <c:v>Portes dos Entes</c:v>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pt-B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Plan1!$D$2101:$D$2103</c:f>
              <c:strCache>
                <c:ptCount val="3"/>
                <c:pt idx="0">
                  <c:v>Grandes (G)</c:v>
                </c:pt>
                <c:pt idx="1">
                  <c:v>Médios (M)</c:v>
                </c:pt>
                <c:pt idx="2">
                  <c:v>Pequenos (P)</c:v>
                </c:pt>
              </c:strCache>
            </c:strRef>
          </c:cat>
          <c:val>
            <c:numRef>
              <c:f>Plan1!$F$2101:$F$2103</c:f>
              <c:numCache>
                <c:formatCode>0%</c:formatCode>
                <c:ptCount val="3"/>
                <c:pt idx="0">
                  <c:v>0.10004764173415913</c:v>
                </c:pt>
                <c:pt idx="1">
                  <c:v>0.25440686040971894</c:v>
                </c:pt>
                <c:pt idx="2">
                  <c:v>0.64554549785612192</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pt-B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pt-BR"/>
        </a:p>
      </c:txPr>
    </c:title>
    <c:autoTitleDeleted val="0"/>
    <c:plotArea>
      <c:layout/>
      <c:pieChart>
        <c:varyColors val="1"/>
        <c:ser>
          <c:idx val="0"/>
          <c:order val="0"/>
          <c:tx>
            <c:v>Porte por Recursos</c:v>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pt-B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Plan3!$D$2101:$D$2103</c:f>
              <c:strCache>
                <c:ptCount val="3"/>
                <c:pt idx="0">
                  <c:v>Grandes (G)</c:v>
                </c:pt>
                <c:pt idx="1">
                  <c:v>Médios (M)</c:v>
                </c:pt>
                <c:pt idx="2">
                  <c:v>Pequenos (P)</c:v>
                </c:pt>
              </c:strCache>
            </c:strRef>
          </c:cat>
          <c:val>
            <c:numRef>
              <c:f>Plan3!$F$2101:$F$2103</c:f>
              <c:numCache>
                <c:formatCode>0%</c:formatCode>
                <c:ptCount val="3"/>
                <c:pt idx="0">
                  <c:v>0.18056217246307765</c:v>
                </c:pt>
                <c:pt idx="1">
                  <c:v>0.23630300142925204</c:v>
                </c:pt>
                <c:pt idx="2">
                  <c:v>0.58313482610767031</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pt-B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00240594925635E-2"/>
          <c:y val="7.4548702245552642E-2"/>
          <c:w val="0.72785848643919515"/>
          <c:h val="0.62868438320209974"/>
        </c:manualLayout>
      </c:layout>
      <c:barChart>
        <c:barDir val="col"/>
        <c:grouping val="clustered"/>
        <c:varyColors val="0"/>
        <c:ser>
          <c:idx val="2"/>
          <c:order val="0"/>
          <c:tx>
            <c:strRef>
              <c:f>'Curva 1'!$P$1</c:f>
              <c:strCache>
                <c:ptCount val="1"/>
                <c:pt idx="0">
                  <c:v>Real</c:v>
                </c:pt>
              </c:strCache>
            </c:strRef>
          </c:tx>
          <c:spPr>
            <a:solidFill>
              <a:srgbClr val="C00000"/>
            </a:solidFill>
          </c:spPr>
          <c:invertIfNegative val="0"/>
          <c:cat>
            <c:numRef>
              <c:f>'Curva 1'!$O$2:$O$21</c:f>
              <c:numCache>
                <c:formatCode>General</c:formatCode>
                <c:ptCount val="20"/>
                <c:pt idx="0">
                  <c:v>-0.84301834451570246</c:v>
                </c:pt>
                <c:pt idx="1">
                  <c:v>-0.68990855486243263</c:v>
                </c:pt>
                <c:pt idx="2">
                  <c:v>-0.53679876520916303</c:v>
                </c:pt>
                <c:pt idx="3">
                  <c:v>-0.38368897555589326</c:v>
                </c:pt>
                <c:pt idx="4">
                  <c:v>-0.23057918590262355</c:v>
                </c:pt>
                <c:pt idx="5">
                  <c:v>-7.7469396249353881E-2</c:v>
                </c:pt>
                <c:pt idx="6">
                  <c:v>7.5640393403915804E-2</c:v>
                </c:pt>
                <c:pt idx="7">
                  <c:v>0.22875018305718547</c:v>
                </c:pt>
                <c:pt idx="8">
                  <c:v>0.38185997271045519</c:v>
                </c:pt>
                <c:pt idx="9">
                  <c:v>0.53496976236372484</c:v>
                </c:pt>
                <c:pt idx="10">
                  <c:v>0.68807955201699467</c:v>
                </c:pt>
                <c:pt idx="11">
                  <c:v>0.84118934167026427</c:v>
                </c:pt>
                <c:pt idx="12">
                  <c:v>0.99429913132353409</c:v>
                </c:pt>
                <c:pt idx="13">
                  <c:v>1.1474089209768037</c:v>
                </c:pt>
                <c:pt idx="14">
                  <c:v>1.3005187106300733</c:v>
                </c:pt>
                <c:pt idx="15">
                  <c:v>1.4536285002833429</c:v>
                </c:pt>
                <c:pt idx="16">
                  <c:v>1.6067382899366125</c:v>
                </c:pt>
                <c:pt idx="17">
                  <c:v>1.7598480795898821</c:v>
                </c:pt>
                <c:pt idx="18">
                  <c:v>1.9129578692431517</c:v>
                </c:pt>
                <c:pt idx="19">
                  <c:v>2.0660676588964213</c:v>
                </c:pt>
              </c:numCache>
            </c:numRef>
          </c:cat>
          <c:val>
            <c:numRef>
              <c:f>'Curva 1'!$P$2:$P$21</c:f>
              <c:numCache>
                <c:formatCode>General</c:formatCode>
                <c:ptCount val="20"/>
                <c:pt idx="0">
                  <c:v>0.204653371320038</c:v>
                </c:pt>
                <c:pt idx="1">
                  <c:v>0.15004748338081672</c:v>
                </c:pt>
                <c:pt idx="2">
                  <c:v>0.14434947768281101</c:v>
                </c:pt>
                <c:pt idx="3">
                  <c:v>8.5470085470085472E-2</c:v>
                </c:pt>
                <c:pt idx="4">
                  <c:v>5.2706552706552709E-2</c:v>
                </c:pt>
                <c:pt idx="5">
                  <c:v>3.5612535612535613E-2</c:v>
                </c:pt>
                <c:pt idx="6">
                  <c:v>3.466286799620133E-2</c:v>
                </c:pt>
                <c:pt idx="7">
                  <c:v>2.4691358024691357E-2</c:v>
                </c:pt>
                <c:pt idx="8">
                  <c:v>2.7540360873694207E-2</c:v>
                </c:pt>
                <c:pt idx="9">
                  <c:v>2.1367521367521368E-2</c:v>
                </c:pt>
                <c:pt idx="10">
                  <c:v>1.3770180436847104E-2</c:v>
                </c:pt>
                <c:pt idx="11">
                  <c:v>2.3741690408357077E-2</c:v>
                </c:pt>
                <c:pt idx="12">
                  <c:v>1.3770180436847104E-2</c:v>
                </c:pt>
                <c:pt idx="13">
                  <c:v>9.0218423551756879E-3</c:v>
                </c:pt>
                <c:pt idx="14">
                  <c:v>1.0446343779677113E-2</c:v>
                </c:pt>
                <c:pt idx="15">
                  <c:v>4.2735042735042739E-3</c:v>
                </c:pt>
                <c:pt idx="16">
                  <c:v>4.2735042735042739E-3</c:v>
                </c:pt>
                <c:pt idx="17">
                  <c:v>4.7483380816714148E-3</c:v>
                </c:pt>
                <c:pt idx="18">
                  <c:v>1.4245014245014245E-2</c:v>
                </c:pt>
                <c:pt idx="19">
                  <c:v>0.12060778727445394</c:v>
                </c:pt>
              </c:numCache>
            </c:numRef>
          </c:val>
        </c:ser>
        <c:dLbls>
          <c:showLegendKey val="0"/>
          <c:showVal val="0"/>
          <c:showCatName val="0"/>
          <c:showSerName val="0"/>
          <c:showPercent val="0"/>
          <c:showBubbleSize val="0"/>
        </c:dLbls>
        <c:gapWidth val="150"/>
        <c:axId val="291774456"/>
        <c:axId val="146852728"/>
      </c:barChart>
      <c:lineChart>
        <c:grouping val="standard"/>
        <c:varyColors val="0"/>
        <c:ser>
          <c:idx val="0"/>
          <c:order val="1"/>
          <c:tx>
            <c:strRef>
              <c:f>'Curva 1'!$Q$1</c:f>
              <c:strCache>
                <c:ptCount val="1"/>
                <c:pt idx="0">
                  <c:v>Calc</c:v>
                </c:pt>
              </c:strCache>
            </c:strRef>
          </c:tx>
          <c:marker>
            <c:symbol val="none"/>
          </c:marker>
          <c:cat>
            <c:numRef>
              <c:f>'Curva 1'!$O$2:$O$21</c:f>
              <c:numCache>
                <c:formatCode>General</c:formatCode>
                <c:ptCount val="20"/>
                <c:pt idx="0">
                  <c:v>-0.84301834451570246</c:v>
                </c:pt>
                <c:pt idx="1">
                  <c:v>-0.68990855486243263</c:v>
                </c:pt>
                <c:pt idx="2">
                  <c:v>-0.53679876520916303</c:v>
                </c:pt>
                <c:pt idx="3">
                  <c:v>-0.38368897555589326</c:v>
                </c:pt>
                <c:pt idx="4">
                  <c:v>-0.23057918590262355</c:v>
                </c:pt>
                <c:pt idx="5">
                  <c:v>-7.7469396249353881E-2</c:v>
                </c:pt>
                <c:pt idx="6">
                  <c:v>7.5640393403915804E-2</c:v>
                </c:pt>
                <c:pt idx="7">
                  <c:v>0.22875018305718547</c:v>
                </c:pt>
                <c:pt idx="8">
                  <c:v>0.38185997271045519</c:v>
                </c:pt>
                <c:pt idx="9">
                  <c:v>0.53496976236372484</c:v>
                </c:pt>
                <c:pt idx="10">
                  <c:v>0.68807955201699467</c:v>
                </c:pt>
                <c:pt idx="11">
                  <c:v>0.84118934167026427</c:v>
                </c:pt>
                <c:pt idx="12">
                  <c:v>0.99429913132353409</c:v>
                </c:pt>
                <c:pt idx="13">
                  <c:v>1.1474089209768037</c:v>
                </c:pt>
                <c:pt idx="14">
                  <c:v>1.3005187106300733</c:v>
                </c:pt>
                <c:pt idx="15">
                  <c:v>1.4536285002833429</c:v>
                </c:pt>
                <c:pt idx="16">
                  <c:v>1.6067382899366125</c:v>
                </c:pt>
                <c:pt idx="17">
                  <c:v>1.7598480795898821</c:v>
                </c:pt>
                <c:pt idx="18">
                  <c:v>1.9129578692431517</c:v>
                </c:pt>
                <c:pt idx="19">
                  <c:v>2.0660676588964213</c:v>
                </c:pt>
              </c:numCache>
            </c:numRef>
          </c:cat>
          <c:val>
            <c:numRef>
              <c:f>'Curva 1'!$Q$2:$Q$21</c:f>
              <c:numCache>
                <c:formatCode>General</c:formatCode>
                <c:ptCount val="20"/>
                <c:pt idx="0">
                  <c:v>0.27930147397676114</c:v>
                </c:pt>
                <c:pt idx="1">
                  <c:v>0.31420202511748446</c:v>
                </c:pt>
                <c:pt idx="2">
                  <c:v>0.34524689713621137</c:v>
                </c:pt>
                <c:pt idx="3">
                  <c:v>0.37054046344554659</c:v>
                </c:pt>
                <c:pt idx="4">
                  <c:v>0.38844232834792713</c:v>
                </c:pt>
                <c:pt idx="5">
                  <c:v>0.39774296688929939</c:v>
                </c:pt>
                <c:pt idx="6">
                  <c:v>0.3977988481620508</c:v>
                </c:pt>
                <c:pt idx="7">
                  <c:v>0.38860607506386041</c:v>
                </c:pt>
                <c:pt idx="8">
                  <c:v>0.37080083375425743</c:v>
                </c:pt>
                <c:pt idx="9">
                  <c:v>0.34558658079783333</c:v>
                </c:pt>
                <c:pt idx="10">
                  <c:v>0.31459954545023061</c:v>
                </c:pt>
                <c:pt idx="11">
                  <c:v>0.27973342528867834</c:v>
                </c:pt>
                <c:pt idx="12">
                  <c:v>0.24294931991373742</c:v>
                </c:pt>
                <c:pt idx="13">
                  <c:v>0.20609718699107935</c:v>
                </c:pt>
                <c:pt idx="14">
                  <c:v>0.17077075270249922</c:v>
                </c:pt>
                <c:pt idx="15">
                  <c:v>0.13821016109360926</c:v>
                </c:pt>
                <c:pt idx="16">
                  <c:v>0.10925756209539195</c:v>
                </c:pt>
                <c:pt idx="17">
                  <c:v>8.436223759015811E-2</c:v>
                </c:pt>
                <c:pt idx="18">
                  <c:v>6.3625282970635841E-2</c:v>
                </c:pt>
                <c:pt idx="19">
                  <c:v>4.687015777571836E-2</c:v>
                </c:pt>
              </c:numCache>
            </c:numRef>
          </c:val>
          <c:smooth val="0"/>
        </c:ser>
        <c:dLbls>
          <c:showLegendKey val="0"/>
          <c:showVal val="0"/>
          <c:showCatName val="0"/>
          <c:showSerName val="0"/>
          <c:showPercent val="0"/>
          <c:showBubbleSize val="0"/>
        </c:dLbls>
        <c:marker val="1"/>
        <c:smooth val="0"/>
        <c:axId val="291774456"/>
        <c:axId val="146852728"/>
      </c:lineChart>
      <c:catAx>
        <c:axId val="291774456"/>
        <c:scaling>
          <c:orientation val="minMax"/>
        </c:scaling>
        <c:delete val="0"/>
        <c:axPos val="b"/>
        <c:numFmt formatCode="General" sourceLinked="1"/>
        <c:majorTickMark val="out"/>
        <c:minorTickMark val="none"/>
        <c:tickLblPos val="nextTo"/>
        <c:crossAx val="146852728"/>
        <c:crosses val="autoZero"/>
        <c:auto val="1"/>
        <c:lblAlgn val="ctr"/>
        <c:lblOffset val="100"/>
        <c:noMultiLvlLbl val="0"/>
      </c:catAx>
      <c:valAx>
        <c:axId val="146852728"/>
        <c:scaling>
          <c:orientation val="minMax"/>
        </c:scaling>
        <c:delete val="0"/>
        <c:axPos val="l"/>
        <c:majorGridlines/>
        <c:numFmt formatCode="General" sourceLinked="1"/>
        <c:majorTickMark val="out"/>
        <c:minorTickMark val="none"/>
        <c:tickLblPos val="nextTo"/>
        <c:crossAx val="29177445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2"/>
          <c:order val="0"/>
          <c:tx>
            <c:strRef>
              <c:f>'Curva 2'!$P$1</c:f>
              <c:strCache>
                <c:ptCount val="1"/>
                <c:pt idx="0">
                  <c:v>Real</c:v>
                </c:pt>
              </c:strCache>
            </c:strRef>
          </c:tx>
          <c:invertIfNegative val="0"/>
          <c:cat>
            <c:numRef>
              <c:f>'Curva 2'!$O$2:$O$21</c:f>
              <c:numCache>
                <c:formatCode>General</c:formatCode>
                <c:ptCount val="20"/>
                <c:pt idx="0">
                  <c:v>-1.6017901942900659</c:v>
                </c:pt>
                <c:pt idx="1">
                  <c:v>-1.4455201873540393</c:v>
                </c:pt>
                <c:pt idx="2">
                  <c:v>-1.2892501804180128</c:v>
                </c:pt>
                <c:pt idx="3">
                  <c:v>-1.1329801734819862</c:v>
                </c:pt>
                <c:pt idx="4">
                  <c:v>-0.97671016654595966</c:v>
                </c:pt>
                <c:pt idx="5">
                  <c:v>-0.82044015960993288</c:v>
                </c:pt>
                <c:pt idx="6">
                  <c:v>-0.66417015267390633</c:v>
                </c:pt>
                <c:pt idx="7">
                  <c:v>-0.50790014573787956</c:v>
                </c:pt>
                <c:pt idx="8">
                  <c:v>-0.35163013880185295</c:v>
                </c:pt>
                <c:pt idx="9">
                  <c:v>-0.19536013186582629</c:v>
                </c:pt>
                <c:pt idx="10">
                  <c:v>-3.9090124929799672E-2</c:v>
                </c:pt>
                <c:pt idx="11">
                  <c:v>0.11717988200622696</c:v>
                </c:pt>
                <c:pt idx="12">
                  <c:v>0.27344988894225358</c:v>
                </c:pt>
                <c:pt idx="13">
                  <c:v>0.42971989587828024</c:v>
                </c:pt>
                <c:pt idx="14">
                  <c:v>0.58598990281430696</c:v>
                </c:pt>
                <c:pt idx="15">
                  <c:v>0.74225990975033351</c:v>
                </c:pt>
                <c:pt idx="16">
                  <c:v>0.89852991668636029</c:v>
                </c:pt>
                <c:pt idx="17">
                  <c:v>1.0547999236223868</c:v>
                </c:pt>
                <c:pt idx="18">
                  <c:v>1.2110699305584134</c:v>
                </c:pt>
                <c:pt idx="19">
                  <c:v>1.3673399374944399</c:v>
                </c:pt>
              </c:numCache>
            </c:numRef>
          </c:cat>
          <c:val>
            <c:numRef>
              <c:f>'Curva 2'!$P$2:$P$21</c:f>
              <c:numCache>
                <c:formatCode>General</c:formatCode>
                <c:ptCount val="20"/>
                <c:pt idx="0">
                  <c:v>6.4102564102564097E-2</c:v>
                </c:pt>
                <c:pt idx="1">
                  <c:v>3.4188034188034191E-2</c:v>
                </c:pt>
                <c:pt idx="2">
                  <c:v>2.564102564102564E-2</c:v>
                </c:pt>
                <c:pt idx="3">
                  <c:v>5.1756885090218425E-2</c:v>
                </c:pt>
                <c:pt idx="4">
                  <c:v>6.2678062678062682E-2</c:v>
                </c:pt>
                <c:pt idx="5">
                  <c:v>3.7986704653371318E-2</c:v>
                </c:pt>
                <c:pt idx="6">
                  <c:v>6.5527065527065526E-2</c:v>
                </c:pt>
                <c:pt idx="7">
                  <c:v>5.2231718898385564E-2</c:v>
                </c:pt>
                <c:pt idx="8">
                  <c:v>2.6590693257359924E-2</c:v>
                </c:pt>
                <c:pt idx="9">
                  <c:v>4.4159544159544158E-2</c:v>
                </c:pt>
                <c:pt idx="10">
                  <c:v>6.1253561253561253E-2</c:v>
                </c:pt>
                <c:pt idx="11">
                  <c:v>4.0360873694207031E-2</c:v>
                </c:pt>
                <c:pt idx="12">
                  <c:v>5.4605887939221276E-2</c:v>
                </c:pt>
                <c:pt idx="13">
                  <c:v>5.6980056980056981E-2</c:v>
                </c:pt>
                <c:pt idx="14">
                  <c:v>3.3713200379867046E-2</c:v>
                </c:pt>
                <c:pt idx="15">
                  <c:v>3.0864197530864196E-2</c:v>
                </c:pt>
                <c:pt idx="16">
                  <c:v>2.8490028490028491E-2</c:v>
                </c:pt>
                <c:pt idx="17">
                  <c:v>1.4719848053181387E-2</c:v>
                </c:pt>
                <c:pt idx="18">
                  <c:v>2.5166191832858498E-2</c:v>
                </c:pt>
                <c:pt idx="19">
                  <c:v>0.18898385565052231</c:v>
                </c:pt>
              </c:numCache>
            </c:numRef>
          </c:val>
        </c:ser>
        <c:dLbls>
          <c:showLegendKey val="0"/>
          <c:showVal val="0"/>
          <c:showCatName val="0"/>
          <c:showSerName val="0"/>
          <c:showPercent val="0"/>
          <c:showBubbleSize val="0"/>
        </c:dLbls>
        <c:gapWidth val="150"/>
        <c:axId val="148285232"/>
        <c:axId val="148353824"/>
      </c:barChart>
      <c:lineChart>
        <c:grouping val="standard"/>
        <c:varyColors val="0"/>
        <c:ser>
          <c:idx val="0"/>
          <c:order val="1"/>
          <c:tx>
            <c:strRef>
              <c:f>'Curva 2'!$Q$1</c:f>
              <c:strCache>
                <c:ptCount val="1"/>
                <c:pt idx="0">
                  <c:v>Calc</c:v>
                </c:pt>
              </c:strCache>
            </c:strRef>
          </c:tx>
          <c:marker>
            <c:symbol val="none"/>
          </c:marker>
          <c:cat>
            <c:numRef>
              <c:f>'Curva 2'!$O$2:$O$21</c:f>
              <c:numCache>
                <c:formatCode>General</c:formatCode>
                <c:ptCount val="20"/>
                <c:pt idx="0">
                  <c:v>-1.6017901942900659</c:v>
                </c:pt>
                <c:pt idx="1">
                  <c:v>-1.4455201873540393</c:v>
                </c:pt>
                <c:pt idx="2">
                  <c:v>-1.2892501804180128</c:v>
                </c:pt>
                <c:pt idx="3">
                  <c:v>-1.1329801734819862</c:v>
                </c:pt>
                <c:pt idx="4">
                  <c:v>-0.97671016654595966</c:v>
                </c:pt>
                <c:pt idx="5">
                  <c:v>-0.82044015960993288</c:v>
                </c:pt>
                <c:pt idx="6">
                  <c:v>-0.66417015267390633</c:v>
                </c:pt>
                <c:pt idx="7">
                  <c:v>-0.50790014573787956</c:v>
                </c:pt>
                <c:pt idx="8">
                  <c:v>-0.35163013880185295</c:v>
                </c:pt>
                <c:pt idx="9">
                  <c:v>-0.19536013186582629</c:v>
                </c:pt>
                <c:pt idx="10">
                  <c:v>-3.9090124929799672E-2</c:v>
                </c:pt>
                <c:pt idx="11">
                  <c:v>0.11717988200622696</c:v>
                </c:pt>
                <c:pt idx="12">
                  <c:v>0.27344988894225358</c:v>
                </c:pt>
                <c:pt idx="13">
                  <c:v>0.42971989587828024</c:v>
                </c:pt>
                <c:pt idx="14">
                  <c:v>0.58598990281430696</c:v>
                </c:pt>
                <c:pt idx="15">
                  <c:v>0.74225990975033351</c:v>
                </c:pt>
                <c:pt idx="16">
                  <c:v>0.89852991668636029</c:v>
                </c:pt>
                <c:pt idx="17">
                  <c:v>1.0547999236223868</c:v>
                </c:pt>
                <c:pt idx="18">
                  <c:v>1.2110699305584134</c:v>
                </c:pt>
                <c:pt idx="19">
                  <c:v>1.3673399374944399</c:v>
                </c:pt>
              </c:numCache>
            </c:numRef>
          </c:cat>
          <c:val>
            <c:numRef>
              <c:f>'Curva 2'!$Q$2:$Q$21</c:f>
              <c:numCache>
                <c:formatCode>General</c:formatCode>
                <c:ptCount val="20"/>
                <c:pt idx="0">
                  <c:v>0.11013122127828054</c:v>
                </c:pt>
                <c:pt idx="1">
                  <c:v>0.13984969418651386</c:v>
                </c:pt>
                <c:pt idx="2">
                  <c:v>0.17328924510720073</c:v>
                </c:pt>
                <c:pt idx="3">
                  <c:v>0.20952735067441541</c:v>
                </c:pt>
                <c:pt idx="4">
                  <c:v>0.24721160633399031</c:v>
                </c:pt>
                <c:pt idx="5">
                  <c:v>0.28461383980851079</c:v>
                </c:pt>
                <c:pt idx="6">
                  <c:v>0.31974384675310474</c:v>
                </c:pt>
                <c:pt idx="7">
                  <c:v>0.35051563890744197</c:v>
                </c:pt>
                <c:pt idx="8">
                  <c:v>0.37494850532939256</c:v>
                </c:pt>
                <c:pt idx="9">
                  <c:v>0.39137661871591878</c:v>
                </c:pt>
                <c:pt idx="10">
                  <c:v>0.39863658164784149</c:v>
                </c:pt>
                <c:pt idx="11">
                  <c:v>0.3962036264465657</c:v>
                </c:pt>
                <c:pt idx="12">
                  <c:v>0.38425432605219395</c:v>
                </c:pt>
                <c:pt idx="13">
                  <c:v>0.36364540814062307</c:v>
                </c:pt>
                <c:pt idx="14">
                  <c:v>0.33581220266759648</c:v>
                </c:pt>
                <c:pt idx="15">
                  <c:v>0.30260344073866602</c:v>
                </c:pt>
                <c:pt idx="16">
                  <c:v>0.26607880006883017</c:v>
                </c:pt>
                <c:pt idx="17">
                  <c:v>0.22829989298086967</c:v>
                </c:pt>
                <c:pt idx="18">
                  <c:v>0.19114377792561912</c:v>
                </c:pt>
                <c:pt idx="19">
                  <c:v>0.15616138286645204</c:v>
                </c:pt>
              </c:numCache>
            </c:numRef>
          </c:val>
          <c:smooth val="0"/>
        </c:ser>
        <c:dLbls>
          <c:showLegendKey val="0"/>
          <c:showVal val="0"/>
          <c:showCatName val="0"/>
          <c:showSerName val="0"/>
          <c:showPercent val="0"/>
          <c:showBubbleSize val="0"/>
        </c:dLbls>
        <c:marker val="1"/>
        <c:smooth val="0"/>
        <c:axId val="148285232"/>
        <c:axId val="148353824"/>
      </c:lineChart>
      <c:catAx>
        <c:axId val="148285232"/>
        <c:scaling>
          <c:orientation val="minMax"/>
        </c:scaling>
        <c:delete val="0"/>
        <c:axPos val="b"/>
        <c:numFmt formatCode="General" sourceLinked="1"/>
        <c:majorTickMark val="out"/>
        <c:minorTickMark val="none"/>
        <c:tickLblPos val="nextTo"/>
        <c:crossAx val="148353824"/>
        <c:crosses val="autoZero"/>
        <c:auto val="1"/>
        <c:lblAlgn val="ctr"/>
        <c:lblOffset val="100"/>
        <c:noMultiLvlLbl val="0"/>
      </c:catAx>
      <c:valAx>
        <c:axId val="148353824"/>
        <c:scaling>
          <c:orientation val="minMax"/>
        </c:scaling>
        <c:delete val="0"/>
        <c:axPos val="l"/>
        <c:majorGridlines/>
        <c:numFmt formatCode="General" sourceLinked="1"/>
        <c:majorTickMark val="out"/>
        <c:minorTickMark val="none"/>
        <c:tickLblPos val="nextTo"/>
        <c:crossAx val="14828523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2"/>
          <c:order val="0"/>
          <c:tx>
            <c:strRef>
              <c:f>'Curva 4'!$P$1</c:f>
              <c:strCache>
                <c:ptCount val="1"/>
                <c:pt idx="0">
                  <c:v>Real</c:v>
                </c:pt>
              </c:strCache>
            </c:strRef>
          </c:tx>
          <c:spPr>
            <a:solidFill>
              <a:srgbClr val="00B0F0"/>
            </a:solidFill>
          </c:spPr>
          <c:invertIfNegative val="0"/>
          <c:cat>
            <c:numRef>
              <c:f>'Curva 4'!$O$2:$O$21</c:f>
              <c:numCache>
                <c:formatCode>General</c:formatCode>
                <c:ptCount val="20"/>
                <c:pt idx="0">
                  <c:v>-0.71446423756799726</c:v>
                </c:pt>
                <c:pt idx="1">
                  <c:v>-0.58208738069828825</c:v>
                </c:pt>
                <c:pt idx="2">
                  <c:v>-0.44971052382857907</c:v>
                </c:pt>
                <c:pt idx="3">
                  <c:v>-0.31733366695886994</c:v>
                </c:pt>
                <c:pt idx="4">
                  <c:v>-0.18495681008916082</c:v>
                </c:pt>
                <c:pt idx="5">
                  <c:v>-5.257995321945165E-2</c:v>
                </c:pt>
                <c:pt idx="6">
                  <c:v>7.9796903650257503E-2</c:v>
                </c:pt>
                <c:pt idx="7">
                  <c:v>0.21217376051996667</c:v>
                </c:pt>
                <c:pt idx="8">
                  <c:v>0.3445506173896758</c:v>
                </c:pt>
                <c:pt idx="9">
                  <c:v>0.47692747425938492</c:v>
                </c:pt>
                <c:pt idx="10">
                  <c:v>0.60930433112909399</c:v>
                </c:pt>
                <c:pt idx="11">
                  <c:v>0.74168118799880323</c:v>
                </c:pt>
                <c:pt idx="12">
                  <c:v>0.87405804486851224</c:v>
                </c:pt>
                <c:pt idx="13">
                  <c:v>1.0064349017382215</c:v>
                </c:pt>
                <c:pt idx="14">
                  <c:v>1.1388117586079307</c:v>
                </c:pt>
                <c:pt idx="15">
                  <c:v>1.2711886154776399</c:v>
                </c:pt>
                <c:pt idx="16">
                  <c:v>1.4035654723473492</c:v>
                </c:pt>
                <c:pt idx="17">
                  <c:v>1.5359423292170584</c:v>
                </c:pt>
                <c:pt idx="18">
                  <c:v>1.6683191860867677</c:v>
                </c:pt>
                <c:pt idx="19">
                  <c:v>1.8006960429564769</c:v>
                </c:pt>
              </c:numCache>
            </c:numRef>
          </c:cat>
          <c:val>
            <c:numRef>
              <c:f>'Curva 4'!$P$2:$P$21</c:f>
              <c:numCache>
                <c:formatCode>General</c:formatCode>
                <c:ptCount val="20"/>
                <c:pt idx="0">
                  <c:v>0.34093067426400758</c:v>
                </c:pt>
                <c:pt idx="1">
                  <c:v>0.18566001899335233</c:v>
                </c:pt>
                <c:pt idx="2">
                  <c:v>9.1168091168091173E-2</c:v>
                </c:pt>
                <c:pt idx="3">
                  <c:v>4.5109211775878441E-2</c:v>
                </c:pt>
                <c:pt idx="4">
                  <c:v>2.7065527065527065E-2</c:v>
                </c:pt>
                <c:pt idx="5">
                  <c:v>2.564102564102564E-2</c:v>
                </c:pt>
                <c:pt idx="6">
                  <c:v>1.4245014245014245E-2</c:v>
                </c:pt>
                <c:pt idx="7">
                  <c:v>1.6619183285849954E-2</c:v>
                </c:pt>
                <c:pt idx="8">
                  <c:v>9.0218423551756879E-3</c:v>
                </c:pt>
                <c:pt idx="9">
                  <c:v>9.4966761633428296E-3</c:v>
                </c:pt>
                <c:pt idx="10">
                  <c:v>9.0218423551756879E-3</c:v>
                </c:pt>
                <c:pt idx="11">
                  <c:v>6.6476733143399809E-3</c:v>
                </c:pt>
                <c:pt idx="12">
                  <c:v>5.2231718898385565E-3</c:v>
                </c:pt>
                <c:pt idx="13">
                  <c:v>5.2231718898385565E-3</c:v>
                </c:pt>
                <c:pt idx="14">
                  <c:v>2.3741690408357074E-3</c:v>
                </c:pt>
                <c:pt idx="15">
                  <c:v>2.8490028490028491E-3</c:v>
                </c:pt>
                <c:pt idx="16">
                  <c:v>9.4966761633428305E-4</c:v>
                </c:pt>
                <c:pt idx="17">
                  <c:v>1.8993352326685661E-3</c:v>
                </c:pt>
                <c:pt idx="18">
                  <c:v>4.2735042735042739E-3</c:v>
                </c:pt>
                <c:pt idx="19">
                  <c:v>0.19658119658119658</c:v>
                </c:pt>
              </c:numCache>
            </c:numRef>
          </c:val>
        </c:ser>
        <c:dLbls>
          <c:showLegendKey val="0"/>
          <c:showVal val="0"/>
          <c:showCatName val="0"/>
          <c:showSerName val="0"/>
          <c:showPercent val="0"/>
          <c:showBubbleSize val="0"/>
        </c:dLbls>
        <c:gapWidth val="150"/>
        <c:axId val="148354608"/>
        <c:axId val="148355000"/>
      </c:barChart>
      <c:lineChart>
        <c:grouping val="standard"/>
        <c:varyColors val="0"/>
        <c:ser>
          <c:idx val="0"/>
          <c:order val="1"/>
          <c:tx>
            <c:strRef>
              <c:f>'Curva 4'!$Q$1</c:f>
              <c:strCache>
                <c:ptCount val="1"/>
                <c:pt idx="0">
                  <c:v>Calc</c:v>
                </c:pt>
              </c:strCache>
            </c:strRef>
          </c:tx>
          <c:marker>
            <c:symbol val="none"/>
          </c:marker>
          <c:cat>
            <c:numRef>
              <c:f>'Curva 4'!$O$2:$O$21</c:f>
              <c:numCache>
                <c:formatCode>General</c:formatCode>
                <c:ptCount val="20"/>
                <c:pt idx="0">
                  <c:v>-0.71446423756799726</c:v>
                </c:pt>
                <c:pt idx="1">
                  <c:v>-0.58208738069828825</c:v>
                </c:pt>
                <c:pt idx="2">
                  <c:v>-0.44971052382857907</c:v>
                </c:pt>
                <c:pt idx="3">
                  <c:v>-0.31733366695886994</c:v>
                </c:pt>
                <c:pt idx="4">
                  <c:v>-0.18495681008916082</c:v>
                </c:pt>
                <c:pt idx="5">
                  <c:v>-5.257995321945165E-2</c:v>
                </c:pt>
                <c:pt idx="6">
                  <c:v>7.9796903650257503E-2</c:v>
                </c:pt>
                <c:pt idx="7">
                  <c:v>0.21217376051996667</c:v>
                </c:pt>
                <c:pt idx="8">
                  <c:v>0.3445506173896758</c:v>
                </c:pt>
                <c:pt idx="9">
                  <c:v>0.47692747425938492</c:v>
                </c:pt>
                <c:pt idx="10">
                  <c:v>0.60930433112909399</c:v>
                </c:pt>
                <c:pt idx="11">
                  <c:v>0.74168118799880323</c:v>
                </c:pt>
                <c:pt idx="12">
                  <c:v>0.87405804486851224</c:v>
                </c:pt>
                <c:pt idx="13">
                  <c:v>1.0064349017382215</c:v>
                </c:pt>
                <c:pt idx="14">
                  <c:v>1.1388117586079307</c:v>
                </c:pt>
                <c:pt idx="15">
                  <c:v>1.2711886154776399</c:v>
                </c:pt>
                <c:pt idx="16">
                  <c:v>1.4035654723473492</c:v>
                </c:pt>
                <c:pt idx="17">
                  <c:v>1.5359423292170584</c:v>
                </c:pt>
                <c:pt idx="18">
                  <c:v>1.6683191860867677</c:v>
                </c:pt>
                <c:pt idx="19">
                  <c:v>1.8006960429564769</c:v>
                </c:pt>
              </c:numCache>
            </c:numRef>
          </c:cat>
          <c:val>
            <c:numRef>
              <c:f>'Curva 4'!$Q$2:$Q$21</c:f>
              <c:numCache>
                <c:formatCode>General</c:formatCode>
                <c:ptCount val="20"/>
                <c:pt idx="0">
                  <c:v>0.30881302659548127</c:v>
                </c:pt>
                <c:pt idx="1">
                  <c:v>0.33658102506932969</c:v>
                </c:pt>
                <c:pt idx="2">
                  <c:v>0.36045233961513218</c:v>
                </c:pt>
                <c:pt idx="3">
                  <c:v>0.37928902117004853</c:v>
                </c:pt>
                <c:pt idx="4">
                  <c:v>0.39215422470202405</c:v>
                </c:pt>
                <c:pt idx="5">
                  <c:v>0.39838935663879044</c:v>
                </c:pt>
                <c:pt idx="6">
                  <c:v>0.39766993621557778</c:v>
                </c:pt>
                <c:pt idx="7">
                  <c:v>0.39003357618413609</c:v>
                </c:pt>
                <c:pt idx="8">
                  <c:v>0.3758767244008635</c:v>
                </c:pt>
                <c:pt idx="9">
                  <c:v>0.35592055919540999</c:v>
                </c:pt>
                <c:pt idx="10">
                  <c:v>0.33115012224369722</c:v>
                </c:pt>
                <c:pt idx="11">
                  <c:v>0.30273383840502766</c:v>
                </c:pt>
                <c:pt idx="12">
                  <c:v>0.27193256437926366</c:v>
                </c:pt>
                <c:pt idx="13">
                  <c:v>0.240007974632619</c:v>
                </c:pt>
                <c:pt idx="14">
                  <c:v>0.20813941470908057</c:v>
                </c:pt>
                <c:pt idx="15">
                  <c:v>0.17735653237896873</c:v>
                </c:pt>
                <c:pt idx="16">
                  <c:v>0.14849240872447281</c:v>
                </c:pt>
                <c:pt idx="17">
                  <c:v>0.12215901387801394</c:v>
                </c:pt>
                <c:pt idx="18">
                  <c:v>9.8744061729529722E-2</c:v>
                </c:pt>
                <c:pt idx="19">
                  <c:v>7.8426107402721268E-2</c:v>
                </c:pt>
              </c:numCache>
            </c:numRef>
          </c:val>
          <c:smooth val="0"/>
        </c:ser>
        <c:dLbls>
          <c:showLegendKey val="0"/>
          <c:showVal val="0"/>
          <c:showCatName val="0"/>
          <c:showSerName val="0"/>
          <c:showPercent val="0"/>
          <c:showBubbleSize val="0"/>
        </c:dLbls>
        <c:marker val="1"/>
        <c:smooth val="0"/>
        <c:axId val="148354608"/>
        <c:axId val="148355000"/>
      </c:lineChart>
      <c:catAx>
        <c:axId val="148354608"/>
        <c:scaling>
          <c:orientation val="minMax"/>
        </c:scaling>
        <c:delete val="0"/>
        <c:axPos val="b"/>
        <c:numFmt formatCode="General" sourceLinked="1"/>
        <c:majorTickMark val="out"/>
        <c:minorTickMark val="none"/>
        <c:tickLblPos val="nextTo"/>
        <c:crossAx val="148355000"/>
        <c:crosses val="autoZero"/>
        <c:auto val="1"/>
        <c:lblAlgn val="ctr"/>
        <c:lblOffset val="100"/>
        <c:noMultiLvlLbl val="0"/>
      </c:catAx>
      <c:valAx>
        <c:axId val="148355000"/>
        <c:scaling>
          <c:orientation val="minMax"/>
        </c:scaling>
        <c:delete val="0"/>
        <c:axPos val="l"/>
        <c:majorGridlines/>
        <c:numFmt formatCode="General" sourceLinked="1"/>
        <c:majorTickMark val="out"/>
        <c:minorTickMark val="none"/>
        <c:tickLblPos val="nextTo"/>
        <c:crossAx val="14835460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2"/>
          <c:order val="0"/>
          <c:tx>
            <c:strRef>
              <c:f>'Curva 3'!$P$1</c:f>
              <c:strCache>
                <c:ptCount val="1"/>
                <c:pt idx="0">
                  <c:v>Real</c:v>
                </c:pt>
              </c:strCache>
            </c:strRef>
          </c:tx>
          <c:spPr>
            <a:solidFill>
              <a:srgbClr val="FFFF00"/>
            </a:solidFill>
          </c:spPr>
          <c:invertIfNegative val="0"/>
          <c:cat>
            <c:numRef>
              <c:f>'Curva 3'!$O$2:$O$21</c:f>
              <c:numCache>
                <c:formatCode>General</c:formatCode>
                <c:ptCount val="20"/>
                <c:pt idx="0">
                  <c:v>-2.141314383530565</c:v>
                </c:pt>
                <c:pt idx="1">
                  <c:v>-1.9312994352827617</c:v>
                </c:pt>
                <c:pt idx="2">
                  <c:v>-1.7212844870349582</c:v>
                </c:pt>
                <c:pt idx="3">
                  <c:v>-1.5112695387871546</c:v>
                </c:pt>
                <c:pt idx="4">
                  <c:v>-1.3012545905393511</c:v>
                </c:pt>
                <c:pt idx="5">
                  <c:v>-1.0912396422915476</c:v>
                </c:pt>
                <c:pt idx="6">
                  <c:v>-0.88122469404374382</c:v>
                </c:pt>
                <c:pt idx="7">
                  <c:v>-0.67120974579594028</c:v>
                </c:pt>
                <c:pt idx="8">
                  <c:v>-0.46119479754813658</c:v>
                </c:pt>
                <c:pt idx="9">
                  <c:v>-0.25117984930033294</c:v>
                </c:pt>
                <c:pt idx="10">
                  <c:v>-4.1164901052529332E-2</c:v>
                </c:pt>
                <c:pt idx="11">
                  <c:v>0.16885004719527427</c:v>
                </c:pt>
                <c:pt idx="12">
                  <c:v>0.37886499544307789</c:v>
                </c:pt>
                <c:pt idx="13">
                  <c:v>0.58887994369088159</c:v>
                </c:pt>
                <c:pt idx="14">
                  <c:v>0.79889489193868513</c:v>
                </c:pt>
                <c:pt idx="15">
                  <c:v>1.0089098401864889</c:v>
                </c:pt>
                <c:pt idx="16">
                  <c:v>1.2189247884342924</c:v>
                </c:pt>
                <c:pt idx="17">
                  <c:v>1.428939736682096</c:v>
                </c:pt>
                <c:pt idx="18">
                  <c:v>1.6389546849298995</c:v>
                </c:pt>
                <c:pt idx="19">
                  <c:v>1.848969633177703</c:v>
                </c:pt>
              </c:numCache>
            </c:numRef>
          </c:cat>
          <c:val>
            <c:numRef>
              <c:f>'Curva 3'!$P$2:$P$21</c:f>
              <c:numCache>
                <c:formatCode>General</c:formatCode>
                <c:ptCount val="20"/>
                <c:pt idx="0">
                  <c:v>3.0389363722697058E-2</c:v>
                </c:pt>
                <c:pt idx="1">
                  <c:v>2.8490028490028491E-3</c:v>
                </c:pt>
                <c:pt idx="2">
                  <c:v>5.6980056980056983E-3</c:v>
                </c:pt>
                <c:pt idx="3">
                  <c:v>9.4966761633428296E-3</c:v>
                </c:pt>
                <c:pt idx="4">
                  <c:v>1.0921177587844255E-2</c:v>
                </c:pt>
                <c:pt idx="5">
                  <c:v>1.1870845204178538E-2</c:v>
                </c:pt>
                <c:pt idx="6">
                  <c:v>1.6619183285849954E-2</c:v>
                </c:pt>
                <c:pt idx="7">
                  <c:v>0.17996201329534664</c:v>
                </c:pt>
                <c:pt idx="8">
                  <c:v>0.24074074074074073</c:v>
                </c:pt>
                <c:pt idx="9">
                  <c:v>0.10018993352326686</c:v>
                </c:pt>
                <c:pt idx="10">
                  <c:v>7.2649572649572655E-2</c:v>
                </c:pt>
                <c:pt idx="11">
                  <c:v>4.0360873694207031E-2</c:v>
                </c:pt>
                <c:pt idx="12">
                  <c:v>2.3266856600189935E-2</c:v>
                </c:pt>
                <c:pt idx="13">
                  <c:v>2.3266856600189935E-2</c:v>
                </c:pt>
                <c:pt idx="14">
                  <c:v>3.0864197530864196E-2</c:v>
                </c:pt>
                <c:pt idx="15">
                  <c:v>2.7065527065527065E-2</c:v>
                </c:pt>
                <c:pt idx="16">
                  <c:v>1.3770180436847104E-2</c:v>
                </c:pt>
                <c:pt idx="17">
                  <c:v>2.0892687559354226E-2</c:v>
                </c:pt>
                <c:pt idx="18">
                  <c:v>2.564102564102564E-2</c:v>
                </c:pt>
                <c:pt idx="19">
                  <c:v>0.11348528015194682</c:v>
                </c:pt>
              </c:numCache>
            </c:numRef>
          </c:val>
        </c:ser>
        <c:dLbls>
          <c:showLegendKey val="0"/>
          <c:showVal val="0"/>
          <c:showCatName val="0"/>
          <c:showSerName val="0"/>
          <c:showPercent val="0"/>
          <c:showBubbleSize val="0"/>
        </c:dLbls>
        <c:gapWidth val="150"/>
        <c:axId val="148355784"/>
        <c:axId val="148356176"/>
      </c:barChart>
      <c:lineChart>
        <c:grouping val="standard"/>
        <c:varyColors val="0"/>
        <c:ser>
          <c:idx val="0"/>
          <c:order val="1"/>
          <c:tx>
            <c:strRef>
              <c:f>'Curva 3'!$Q$1</c:f>
              <c:strCache>
                <c:ptCount val="1"/>
                <c:pt idx="0">
                  <c:v>Calc</c:v>
                </c:pt>
              </c:strCache>
            </c:strRef>
          </c:tx>
          <c:marker>
            <c:symbol val="none"/>
          </c:marker>
          <c:cat>
            <c:numRef>
              <c:f>'Curva 3'!$O$2:$O$21</c:f>
              <c:numCache>
                <c:formatCode>General</c:formatCode>
                <c:ptCount val="20"/>
                <c:pt idx="0">
                  <c:v>-2.141314383530565</c:v>
                </c:pt>
                <c:pt idx="1">
                  <c:v>-1.9312994352827617</c:v>
                </c:pt>
                <c:pt idx="2">
                  <c:v>-1.7212844870349582</c:v>
                </c:pt>
                <c:pt idx="3">
                  <c:v>-1.5112695387871546</c:v>
                </c:pt>
                <c:pt idx="4">
                  <c:v>-1.3012545905393511</c:v>
                </c:pt>
                <c:pt idx="5">
                  <c:v>-1.0912396422915476</c:v>
                </c:pt>
                <c:pt idx="6">
                  <c:v>-0.88122469404374382</c:v>
                </c:pt>
                <c:pt idx="7">
                  <c:v>-0.67120974579594028</c:v>
                </c:pt>
                <c:pt idx="8">
                  <c:v>-0.46119479754813658</c:v>
                </c:pt>
                <c:pt idx="9">
                  <c:v>-0.25117984930033294</c:v>
                </c:pt>
                <c:pt idx="10">
                  <c:v>-4.1164901052529332E-2</c:v>
                </c:pt>
                <c:pt idx="11">
                  <c:v>0.16885004719527427</c:v>
                </c:pt>
                <c:pt idx="12">
                  <c:v>0.37886499544307789</c:v>
                </c:pt>
                <c:pt idx="13">
                  <c:v>0.58887994369088159</c:v>
                </c:pt>
                <c:pt idx="14">
                  <c:v>0.79889489193868513</c:v>
                </c:pt>
                <c:pt idx="15">
                  <c:v>1.0089098401864889</c:v>
                </c:pt>
                <c:pt idx="16">
                  <c:v>1.2189247884342924</c:v>
                </c:pt>
                <c:pt idx="17">
                  <c:v>1.428939736682096</c:v>
                </c:pt>
                <c:pt idx="18">
                  <c:v>1.6389546849298995</c:v>
                </c:pt>
                <c:pt idx="19">
                  <c:v>1.848969633177703</c:v>
                </c:pt>
              </c:numCache>
            </c:numRef>
          </c:cat>
          <c:val>
            <c:numRef>
              <c:f>'Curva 3'!$Q$2:$Q$21</c:f>
              <c:numCache>
                <c:formatCode>General</c:formatCode>
                <c:ptCount val="20"/>
                <c:pt idx="0">
                  <c:v>3.9987120506811448E-2</c:v>
                </c:pt>
                <c:pt idx="1">
                  <c:v>6.1414041662092758E-2</c:v>
                </c:pt>
                <c:pt idx="2">
                  <c:v>9.0239407034938116E-2</c:v>
                </c:pt>
                <c:pt idx="3">
                  <c:v>0.12685447502010855</c:v>
                </c:pt>
                <c:pt idx="4">
                  <c:v>0.17060680804328651</c:v>
                </c:pt>
                <c:pt idx="5">
                  <c:v>0.21951688371430708</c:v>
                </c:pt>
                <c:pt idx="6">
                  <c:v>0.27022187664075292</c:v>
                </c:pt>
                <c:pt idx="7">
                  <c:v>0.31823950375181004</c:v>
                </c:pt>
                <c:pt idx="8">
                  <c:v>0.3585656456156941</c:v>
                </c:pt>
                <c:pt idx="9">
                  <c:v>0.38651314783737356</c:v>
                </c:pt>
                <c:pt idx="10">
                  <c:v>0.39860328362669439</c:v>
                </c:pt>
                <c:pt idx="11">
                  <c:v>0.39327693648347789</c:v>
                </c:pt>
                <c:pt idx="12">
                  <c:v>0.37122489252820473</c:v>
                </c:pt>
                <c:pt idx="13">
                  <c:v>0.33524067623773107</c:v>
                </c:pt>
                <c:pt idx="14">
                  <c:v>0.28963919496157331</c:v>
                </c:pt>
                <c:pt idx="15">
                  <c:v>0.23940816682909247</c:v>
                </c:pt>
                <c:pt idx="16">
                  <c:v>0.18932222357509471</c:v>
                </c:pt>
                <c:pt idx="17">
                  <c:v>0.14323370892153328</c:v>
                </c:pt>
                <c:pt idx="18">
                  <c:v>0.10367400711144152</c:v>
                </c:pt>
                <c:pt idx="19">
                  <c:v>7.1791914947507238E-2</c:v>
                </c:pt>
              </c:numCache>
            </c:numRef>
          </c:val>
          <c:smooth val="0"/>
        </c:ser>
        <c:dLbls>
          <c:showLegendKey val="0"/>
          <c:showVal val="0"/>
          <c:showCatName val="0"/>
          <c:showSerName val="0"/>
          <c:showPercent val="0"/>
          <c:showBubbleSize val="0"/>
        </c:dLbls>
        <c:marker val="1"/>
        <c:smooth val="0"/>
        <c:axId val="148355784"/>
        <c:axId val="148356176"/>
      </c:lineChart>
      <c:catAx>
        <c:axId val="148355784"/>
        <c:scaling>
          <c:orientation val="minMax"/>
        </c:scaling>
        <c:delete val="0"/>
        <c:axPos val="b"/>
        <c:numFmt formatCode="General" sourceLinked="1"/>
        <c:majorTickMark val="out"/>
        <c:minorTickMark val="none"/>
        <c:tickLblPos val="nextTo"/>
        <c:crossAx val="148356176"/>
        <c:crosses val="autoZero"/>
        <c:auto val="1"/>
        <c:lblAlgn val="ctr"/>
        <c:lblOffset val="100"/>
        <c:noMultiLvlLbl val="0"/>
      </c:catAx>
      <c:valAx>
        <c:axId val="148356176"/>
        <c:scaling>
          <c:orientation val="minMax"/>
        </c:scaling>
        <c:delete val="0"/>
        <c:axPos val="l"/>
        <c:majorGridlines/>
        <c:numFmt formatCode="General" sourceLinked="1"/>
        <c:majorTickMark val="out"/>
        <c:minorTickMark val="none"/>
        <c:tickLblPos val="nextTo"/>
        <c:crossAx val="14835578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pt-BR" sz="2000" dirty="0" smtClean="0"/>
              <a:t>Sobreposição dos Índices</a:t>
            </a:r>
            <a:endParaRPr lang="pt-BR" sz="2000"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lineChart>
        <c:grouping val="standard"/>
        <c:varyColors val="0"/>
        <c:ser>
          <c:idx val="1"/>
          <c:order val="0"/>
          <c:tx>
            <c:strRef>
              <c:f>Plan6!$C$1</c:f>
              <c:strCache>
                <c:ptCount val="1"/>
                <c:pt idx="0">
                  <c:v>Média atraso entrega DIPR</c:v>
                </c:pt>
              </c:strCache>
            </c:strRef>
          </c:tx>
          <c:spPr>
            <a:ln w="28575" cap="rnd">
              <a:solidFill>
                <a:srgbClr val="FFFF00"/>
              </a:solidFill>
              <a:round/>
            </a:ln>
            <a:effectLst/>
          </c:spPr>
          <c:marker>
            <c:symbol val="none"/>
          </c:marker>
          <c:cat>
            <c:numRef>
              <c:f>Plan6!$B$2:$B$21</c:f>
              <c:numCache>
                <c:formatCode>General</c:formatCode>
                <c:ptCount val="20"/>
                <c:pt idx="0">
                  <c:v>-1.9309452814092156</c:v>
                </c:pt>
                <c:pt idx="1">
                  <c:v>-1.7205761792878662</c:v>
                </c:pt>
                <c:pt idx="2">
                  <c:v>-1.5102070771665168</c:v>
                </c:pt>
                <c:pt idx="3">
                  <c:v>-1.2998379750451674</c:v>
                </c:pt>
                <c:pt idx="4">
                  <c:v>-1.089468872923818</c:v>
                </c:pt>
                <c:pt idx="5">
                  <c:v>-0.87909977080246871</c:v>
                </c:pt>
                <c:pt idx="6">
                  <c:v>-0.66873066868111941</c:v>
                </c:pt>
                <c:pt idx="7">
                  <c:v>-0.45836156655977012</c:v>
                </c:pt>
                <c:pt idx="8">
                  <c:v>-0.2479924644384208</c:v>
                </c:pt>
                <c:pt idx="9">
                  <c:v>-3.7623362317071474E-2</c:v>
                </c:pt>
                <c:pt idx="10">
                  <c:v>0.17274573980427785</c:v>
                </c:pt>
                <c:pt idx="11">
                  <c:v>0.38311484192562717</c:v>
                </c:pt>
                <c:pt idx="12">
                  <c:v>0.59348394404697646</c:v>
                </c:pt>
                <c:pt idx="13">
                  <c:v>0.80385304616832576</c:v>
                </c:pt>
                <c:pt idx="14">
                  <c:v>1.0142221482896752</c:v>
                </c:pt>
                <c:pt idx="15">
                  <c:v>1.2245912504110246</c:v>
                </c:pt>
                <c:pt idx="16">
                  <c:v>1.434960352532374</c:v>
                </c:pt>
                <c:pt idx="17">
                  <c:v>1.6453294546537234</c:v>
                </c:pt>
                <c:pt idx="18">
                  <c:v>1.8556985567750728</c:v>
                </c:pt>
                <c:pt idx="19">
                  <c:v>2.0660676588964222</c:v>
                </c:pt>
              </c:numCache>
            </c:numRef>
          </c:cat>
          <c:val>
            <c:numRef>
              <c:f>Plan6!$C$2:$C$21</c:f>
              <c:numCache>
                <c:formatCode>General</c:formatCode>
                <c:ptCount val="20"/>
                <c:pt idx="0">
                  <c:v>0</c:v>
                </c:pt>
                <c:pt idx="1">
                  <c:v>0</c:v>
                </c:pt>
                <c:pt idx="2">
                  <c:v>0</c:v>
                </c:pt>
                <c:pt idx="3">
                  <c:v>0</c:v>
                </c:pt>
                <c:pt idx="4">
                  <c:v>0</c:v>
                </c:pt>
                <c:pt idx="5">
                  <c:v>0</c:v>
                </c:pt>
                <c:pt idx="6">
                  <c:v>0.4990503323836657</c:v>
                </c:pt>
                <c:pt idx="7">
                  <c:v>8.5470085470085472E-2</c:v>
                </c:pt>
                <c:pt idx="8">
                  <c:v>5.2706552706552709E-2</c:v>
                </c:pt>
                <c:pt idx="9">
                  <c:v>7.0275403608736936E-2</c:v>
                </c:pt>
                <c:pt idx="10">
                  <c:v>2.4691358024691357E-2</c:v>
                </c:pt>
                <c:pt idx="11">
                  <c:v>4.8907882241215575E-2</c:v>
                </c:pt>
                <c:pt idx="12">
                  <c:v>1.3770180436847104E-2</c:v>
                </c:pt>
                <c:pt idx="13">
                  <c:v>2.3741690408357077E-2</c:v>
                </c:pt>
                <c:pt idx="14">
                  <c:v>2.279202279202279E-2</c:v>
                </c:pt>
                <c:pt idx="15">
                  <c:v>1.0446343779677113E-2</c:v>
                </c:pt>
                <c:pt idx="16">
                  <c:v>4.2735042735042739E-3</c:v>
                </c:pt>
                <c:pt idx="17">
                  <c:v>9.0218423551756896E-3</c:v>
                </c:pt>
                <c:pt idx="18">
                  <c:v>1.4245014245014245E-2</c:v>
                </c:pt>
                <c:pt idx="19">
                  <c:v>0.12060778727445394</c:v>
                </c:pt>
              </c:numCache>
            </c:numRef>
          </c:val>
          <c:smooth val="0"/>
        </c:ser>
        <c:ser>
          <c:idx val="2"/>
          <c:order val="1"/>
          <c:tx>
            <c:strRef>
              <c:f>Plan6!$D$1</c:f>
              <c:strCache>
                <c:ptCount val="1"/>
                <c:pt idx="0">
                  <c:v>Tempo da Última Auditoria (em meses)</c:v>
                </c:pt>
              </c:strCache>
            </c:strRef>
          </c:tx>
          <c:spPr>
            <a:ln w="28575" cap="rnd">
              <a:solidFill>
                <a:srgbClr val="FF0000"/>
              </a:solidFill>
              <a:round/>
            </a:ln>
            <a:effectLst/>
          </c:spPr>
          <c:marker>
            <c:symbol val="none"/>
          </c:marker>
          <c:cat>
            <c:numRef>
              <c:f>Plan6!$B$2:$B$21</c:f>
              <c:numCache>
                <c:formatCode>General</c:formatCode>
                <c:ptCount val="20"/>
                <c:pt idx="0">
                  <c:v>-1.9309452814092156</c:v>
                </c:pt>
                <c:pt idx="1">
                  <c:v>-1.7205761792878662</c:v>
                </c:pt>
                <c:pt idx="2">
                  <c:v>-1.5102070771665168</c:v>
                </c:pt>
                <c:pt idx="3">
                  <c:v>-1.2998379750451674</c:v>
                </c:pt>
                <c:pt idx="4">
                  <c:v>-1.089468872923818</c:v>
                </c:pt>
                <c:pt idx="5">
                  <c:v>-0.87909977080246871</c:v>
                </c:pt>
                <c:pt idx="6">
                  <c:v>-0.66873066868111941</c:v>
                </c:pt>
                <c:pt idx="7">
                  <c:v>-0.45836156655977012</c:v>
                </c:pt>
                <c:pt idx="8">
                  <c:v>-0.2479924644384208</c:v>
                </c:pt>
                <c:pt idx="9">
                  <c:v>-3.7623362317071474E-2</c:v>
                </c:pt>
                <c:pt idx="10">
                  <c:v>0.17274573980427785</c:v>
                </c:pt>
                <c:pt idx="11">
                  <c:v>0.38311484192562717</c:v>
                </c:pt>
                <c:pt idx="12">
                  <c:v>0.59348394404697646</c:v>
                </c:pt>
                <c:pt idx="13">
                  <c:v>0.80385304616832576</c:v>
                </c:pt>
                <c:pt idx="14">
                  <c:v>1.0142221482896752</c:v>
                </c:pt>
                <c:pt idx="15">
                  <c:v>1.2245912504110246</c:v>
                </c:pt>
                <c:pt idx="16">
                  <c:v>1.434960352532374</c:v>
                </c:pt>
                <c:pt idx="17">
                  <c:v>1.6453294546537234</c:v>
                </c:pt>
                <c:pt idx="18">
                  <c:v>1.8556985567750728</c:v>
                </c:pt>
                <c:pt idx="19">
                  <c:v>2.0660676588964222</c:v>
                </c:pt>
              </c:numCache>
            </c:numRef>
          </c:cat>
          <c:val>
            <c:numRef>
              <c:f>Plan6!$D$2:$D$21</c:f>
              <c:numCache>
                <c:formatCode>General</c:formatCode>
                <c:ptCount val="20"/>
                <c:pt idx="0">
                  <c:v>0</c:v>
                </c:pt>
                <c:pt idx="1">
                  <c:v>0</c:v>
                </c:pt>
                <c:pt idx="2">
                  <c:v>9.8290598290598288E-2</c:v>
                </c:pt>
                <c:pt idx="3">
                  <c:v>2.564102564102564E-2</c:v>
                </c:pt>
                <c:pt idx="4">
                  <c:v>0.11443494776828111</c:v>
                </c:pt>
                <c:pt idx="5">
                  <c:v>3.7986704653371318E-2</c:v>
                </c:pt>
                <c:pt idx="6">
                  <c:v>6.5527065527065526E-2</c:v>
                </c:pt>
                <c:pt idx="7">
                  <c:v>7.882241215574548E-2</c:v>
                </c:pt>
                <c:pt idx="8">
                  <c:v>4.4159544159544158E-2</c:v>
                </c:pt>
                <c:pt idx="9">
                  <c:v>0.10161443494776828</c:v>
                </c:pt>
                <c:pt idx="10">
                  <c:v>5.4605887939221276E-2</c:v>
                </c:pt>
                <c:pt idx="11">
                  <c:v>5.6980056980056981E-2</c:v>
                </c:pt>
                <c:pt idx="12">
                  <c:v>6.4577397910731249E-2</c:v>
                </c:pt>
                <c:pt idx="13">
                  <c:v>2.8490028490028491E-2</c:v>
                </c:pt>
                <c:pt idx="14">
                  <c:v>1.4719848053181387E-2</c:v>
                </c:pt>
                <c:pt idx="15">
                  <c:v>0.21415004748338082</c:v>
                </c:pt>
                <c:pt idx="16">
                  <c:v>0</c:v>
                </c:pt>
                <c:pt idx="17">
                  <c:v>0</c:v>
                </c:pt>
                <c:pt idx="18">
                  <c:v>0</c:v>
                </c:pt>
                <c:pt idx="19">
                  <c:v>0</c:v>
                </c:pt>
              </c:numCache>
            </c:numRef>
          </c:val>
          <c:smooth val="0"/>
        </c:ser>
        <c:ser>
          <c:idx val="3"/>
          <c:order val="2"/>
          <c:tx>
            <c:strRef>
              <c:f>Plan6!$E$1</c:f>
              <c:strCache>
                <c:ptCount val="1"/>
                <c:pt idx="0">
                  <c:v>Débito Contrib. Segurados</c:v>
                </c:pt>
              </c:strCache>
            </c:strRef>
          </c:tx>
          <c:spPr>
            <a:ln w="28575" cap="rnd">
              <a:solidFill>
                <a:schemeClr val="accent4"/>
              </a:solidFill>
              <a:round/>
            </a:ln>
            <a:effectLst/>
          </c:spPr>
          <c:marker>
            <c:symbol val="none"/>
          </c:marker>
          <c:cat>
            <c:numRef>
              <c:f>Plan6!$B$2:$B$21</c:f>
              <c:numCache>
                <c:formatCode>General</c:formatCode>
                <c:ptCount val="20"/>
                <c:pt idx="0">
                  <c:v>-1.9309452814092156</c:v>
                </c:pt>
                <c:pt idx="1">
                  <c:v>-1.7205761792878662</c:v>
                </c:pt>
                <c:pt idx="2">
                  <c:v>-1.5102070771665168</c:v>
                </c:pt>
                <c:pt idx="3">
                  <c:v>-1.2998379750451674</c:v>
                </c:pt>
                <c:pt idx="4">
                  <c:v>-1.089468872923818</c:v>
                </c:pt>
                <c:pt idx="5">
                  <c:v>-0.87909977080246871</c:v>
                </c:pt>
                <c:pt idx="6">
                  <c:v>-0.66873066868111941</c:v>
                </c:pt>
                <c:pt idx="7">
                  <c:v>-0.45836156655977012</c:v>
                </c:pt>
                <c:pt idx="8">
                  <c:v>-0.2479924644384208</c:v>
                </c:pt>
                <c:pt idx="9">
                  <c:v>-3.7623362317071474E-2</c:v>
                </c:pt>
                <c:pt idx="10">
                  <c:v>0.17274573980427785</c:v>
                </c:pt>
                <c:pt idx="11">
                  <c:v>0.38311484192562717</c:v>
                </c:pt>
                <c:pt idx="12">
                  <c:v>0.59348394404697646</c:v>
                </c:pt>
                <c:pt idx="13">
                  <c:v>0.80385304616832576</c:v>
                </c:pt>
                <c:pt idx="14">
                  <c:v>1.0142221482896752</c:v>
                </c:pt>
                <c:pt idx="15">
                  <c:v>1.2245912504110246</c:v>
                </c:pt>
                <c:pt idx="16">
                  <c:v>1.434960352532374</c:v>
                </c:pt>
                <c:pt idx="17">
                  <c:v>1.6453294546537234</c:v>
                </c:pt>
                <c:pt idx="18">
                  <c:v>1.8556985567750728</c:v>
                </c:pt>
                <c:pt idx="19">
                  <c:v>2.0660676588964222</c:v>
                </c:pt>
              </c:numCache>
            </c:numRef>
          </c:cat>
          <c:val>
            <c:numRef>
              <c:f>Plan6!$E$2:$E$21</c:f>
              <c:numCache>
                <c:formatCode>General</c:formatCode>
                <c:ptCount val="20"/>
                <c:pt idx="0">
                  <c:v>3.8936372269705609E-2</c:v>
                </c:pt>
                <c:pt idx="1">
                  <c:v>9.4966761633428296E-3</c:v>
                </c:pt>
                <c:pt idx="2">
                  <c:v>1.0921177587844255E-2</c:v>
                </c:pt>
                <c:pt idx="3">
                  <c:v>1.1870845204178538E-2</c:v>
                </c:pt>
                <c:pt idx="4">
                  <c:v>1.6619183285849954E-2</c:v>
                </c:pt>
                <c:pt idx="5">
                  <c:v>0.17996201329534664</c:v>
                </c:pt>
                <c:pt idx="6">
                  <c:v>0.24074074074074073</c:v>
                </c:pt>
                <c:pt idx="7">
                  <c:v>0.10018993352326686</c:v>
                </c:pt>
                <c:pt idx="8">
                  <c:v>7.2649572649572655E-2</c:v>
                </c:pt>
                <c:pt idx="9">
                  <c:v>4.0360873694207031E-2</c:v>
                </c:pt>
                <c:pt idx="10">
                  <c:v>2.3266856600189935E-2</c:v>
                </c:pt>
                <c:pt idx="11">
                  <c:v>2.3266856600189935E-2</c:v>
                </c:pt>
                <c:pt idx="12">
                  <c:v>3.0864197530864196E-2</c:v>
                </c:pt>
                <c:pt idx="13">
                  <c:v>2.7065527065527065E-2</c:v>
                </c:pt>
                <c:pt idx="14">
                  <c:v>1.3770180436847104E-2</c:v>
                </c:pt>
                <c:pt idx="15">
                  <c:v>2.0892687559354226E-2</c:v>
                </c:pt>
                <c:pt idx="16">
                  <c:v>2.564102564102564E-2</c:v>
                </c:pt>
                <c:pt idx="17">
                  <c:v>0.11348528015194682</c:v>
                </c:pt>
                <c:pt idx="18">
                  <c:v>0</c:v>
                </c:pt>
                <c:pt idx="19">
                  <c:v>0</c:v>
                </c:pt>
              </c:numCache>
            </c:numRef>
          </c:val>
          <c:smooth val="0"/>
        </c:ser>
        <c:ser>
          <c:idx val="4"/>
          <c:order val="3"/>
          <c:tx>
            <c:strRef>
              <c:f>Plan6!$F$1</c:f>
              <c:strCache>
                <c:ptCount val="1"/>
                <c:pt idx="0">
                  <c:v>Diferença no Resultado Financeiro (DAIR x DIPR)</c:v>
                </c:pt>
              </c:strCache>
            </c:strRef>
          </c:tx>
          <c:spPr>
            <a:ln w="28575" cap="rnd">
              <a:solidFill>
                <a:srgbClr val="92D050"/>
              </a:solidFill>
              <a:round/>
            </a:ln>
            <a:effectLst/>
          </c:spPr>
          <c:marker>
            <c:symbol val="none"/>
          </c:marker>
          <c:cat>
            <c:numRef>
              <c:f>Plan6!$B$2:$B$21</c:f>
              <c:numCache>
                <c:formatCode>General</c:formatCode>
                <c:ptCount val="20"/>
                <c:pt idx="0">
                  <c:v>-1.9309452814092156</c:v>
                </c:pt>
                <c:pt idx="1">
                  <c:v>-1.7205761792878662</c:v>
                </c:pt>
                <c:pt idx="2">
                  <c:v>-1.5102070771665168</c:v>
                </c:pt>
                <c:pt idx="3">
                  <c:v>-1.2998379750451674</c:v>
                </c:pt>
                <c:pt idx="4">
                  <c:v>-1.089468872923818</c:v>
                </c:pt>
                <c:pt idx="5">
                  <c:v>-0.87909977080246871</c:v>
                </c:pt>
                <c:pt idx="6">
                  <c:v>-0.66873066868111941</c:v>
                </c:pt>
                <c:pt idx="7">
                  <c:v>-0.45836156655977012</c:v>
                </c:pt>
                <c:pt idx="8">
                  <c:v>-0.2479924644384208</c:v>
                </c:pt>
                <c:pt idx="9">
                  <c:v>-3.7623362317071474E-2</c:v>
                </c:pt>
                <c:pt idx="10">
                  <c:v>0.17274573980427785</c:v>
                </c:pt>
                <c:pt idx="11">
                  <c:v>0.38311484192562717</c:v>
                </c:pt>
                <c:pt idx="12">
                  <c:v>0.59348394404697646</c:v>
                </c:pt>
                <c:pt idx="13">
                  <c:v>0.80385304616832576</c:v>
                </c:pt>
                <c:pt idx="14">
                  <c:v>1.0142221482896752</c:v>
                </c:pt>
                <c:pt idx="15">
                  <c:v>1.2245912504110246</c:v>
                </c:pt>
                <c:pt idx="16">
                  <c:v>1.434960352532374</c:v>
                </c:pt>
                <c:pt idx="17">
                  <c:v>1.6453294546537234</c:v>
                </c:pt>
                <c:pt idx="18">
                  <c:v>1.8556985567750728</c:v>
                </c:pt>
                <c:pt idx="19">
                  <c:v>2.0660676588964222</c:v>
                </c:pt>
              </c:numCache>
            </c:numRef>
          </c:cat>
          <c:val>
            <c:numRef>
              <c:f>Plan6!$F$2:$F$21</c:f>
              <c:numCache>
                <c:formatCode>General</c:formatCode>
                <c:ptCount val="20"/>
                <c:pt idx="0">
                  <c:v>0</c:v>
                </c:pt>
                <c:pt idx="1">
                  <c:v>0</c:v>
                </c:pt>
                <c:pt idx="2">
                  <c:v>0</c:v>
                </c:pt>
                <c:pt idx="3">
                  <c:v>0</c:v>
                </c:pt>
                <c:pt idx="4">
                  <c:v>0</c:v>
                </c:pt>
                <c:pt idx="5">
                  <c:v>0</c:v>
                </c:pt>
                <c:pt idx="6">
                  <c:v>0.52659069325735985</c:v>
                </c:pt>
                <c:pt idx="7">
                  <c:v>9.1168091168091173E-2</c:v>
                </c:pt>
                <c:pt idx="8">
                  <c:v>7.2174738841405503E-2</c:v>
                </c:pt>
                <c:pt idx="9">
                  <c:v>3.9886039886039885E-2</c:v>
                </c:pt>
                <c:pt idx="10">
                  <c:v>1.6619183285849954E-2</c:v>
                </c:pt>
                <c:pt idx="11">
                  <c:v>1.8518518518518517E-2</c:v>
                </c:pt>
                <c:pt idx="12">
                  <c:v>9.0218423551756879E-3</c:v>
                </c:pt>
                <c:pt idx="13">
                  <c:v>1.1870845204178537E-2</c:v>
                </c:pt>
                <c:pt idx="14">
                  <c:v>7.5973409306742644E-3</c:v>
                </c:pt>
                <c:pt idx="15">
                  <c:v>2.8490028490028491E-3</c:v>
                </c:pt>
                <c:pt idx="16">
                  <c:v>2.8490028490028491E-3</c:v>
                </c:pt>
                <c:pt idx="17">
                  <c:v>4.2735042735042739E-3</c:v>
                </c:pt>
                <c:pt idx="18">
                  <c:v>0.19658119658119658</c:v>
                </c:pt>
                <c:pt idx="19">
                  <c:v>0</c:v>
                </c:pt>
              </c:numCache>
            </c:numRef>
          </c:val>
          <c:smooth val="0"/>
        </c:ser>
        <c:dLbls>
          <c:showLegendKey val="0"/>
          <c:showVal val="0"/>
          <c:showCatName val="0"/>
          <c:showSerName val="0"/>
          <c:showPercent val="0"/>
          <c:showBubbleSize val="0"/>
        </c:dLbls>
        <c:smooth val="0"/>
        <c:axId val="148356960"/>
        <c:axId val="148357352"/>
      </c:lineChart>
      <c:catAx>
        <c:axId val="14835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8357352"/>
        <c:crosses val="autoZero"/>
        <c:auto val="1"/>
        <c:lblAlgn val="ctr"/>
        <c:lblOffset val="100"/>
        <c:noMultiLvlLbl val="0"/>
      </c:catAx>
      <c:valAx>
        <c:axId val="148357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8356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2271" cy="496729"/>
          </a:xfrm>
          <a:prstGeom prst="rect">
            <a:avLst/>
          </a:prstGeom>
        </p:spPr>
        <p:txBody>
          <a:bodyPr vert="horz" lIns="91428" tIns="45714" rIns="91428" bIns="45714" rtlCol="0"/>
          <a:lstStyle>
            <a:lvl1pPr algn="l" eaLnBrk="1" fontAlgn="auto" hangingPunct="1">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sz="quarter" idx="1"/>
          </p:nvPr>
        </p:nvSpPr>
        <p:spPr>
          <a:xfrm>
            <a:off x="3844294" y="1"/>
            <a:ext cx="2942271" cy="496729"/>
          </a:xfrm>
          <a:prstGeom prst="rect">
            <a:avLst/>
          </a:prstGeom>
        </p:spPr>
        <p:txBody>
          <a:bodyPr vert="horz" lIns="91428" tIns="45714" rIns="91428" bIns="45714" rtlCol="0"/>
          <a:lstStyle>
            <a:lvl1pPr algn="r" eaLnBrk="1" fontAlgn="auto" hangingPunct="1">
              <a:spcBef>
                <a:spcPts val="0"/>
              </a:spcBef>
              <a:spcAft>
                <a:spcPts val="0"/>
              </a:spcAft>
              <a:defRPr sz="1200">
                <a:latin typeface="+mn-lt"/>
                <a:cs typeface="+mn-cs"/>
              </a:defRPr>
            </a:lvl1pPr>
          </a:lstStyle>
          <a:p>
            <a:pPr>
              <a:defRPr/>
            </a:pPr>
            <a:fld id="{549147EF-9B4B-4DAB-8232-5C3B1A1FBE19}" type="datetimeFigureOut">
              <a:rPr lang="pt-BR"/>
              <a:pPr>
                <a:defRPr/>
              </a:pPr>
              <a:t>27/06/2019</a:t>
            </a:fld>
            <a:endParaRPr lang="pt-BR"/>
          </a:p>
        </p:txBody>
      </p:sp>
      <p:sp>
        <p:nvSpPr>
          <p:cNvPr id="4" name="Espaço Reservado para Rodapé 3"/>
          <p:cNvSpPr>
            <a:spLocks noGrp="1"/>
          </p:cNvSpPr>
          <p:nvPr>
            <p:ph type="ftr" sz="quarter" idx="2"/>
          </p:nvPr>
        </p:nvSpPr>
        <p:spPr>
          <a:xfrm>
            <a:off x="0" y="9425148"/>
            <a:ext cx="2942271" cy="496728"/>
          </a:xfrm>
          <a:prstGeom prst="rect">
            <a:avLst/>
          </a:prstGeom>
        </p:spPr>
        <p:txBody>
          <a:bodyPr vert="horz" lIns="91428" tIns="45714" rIns="91428" bIns="45714" rtlCol="0" anchor="b"/>
          <a:lstStyle>
            <a:lvl1pPr algn="l" eaLnBrk="1" fontAlgn="auto" hangingPunct="1">
              <a:spcBef>
                <a:spcPts val="0"/>
              </a:spcBef>
              <a:spcAft>
                <a:spcPts val="0"/>
              </a:spcAft>
              <a:defRPr sz="1200">
                <a:latin typeface="+mn-lt"/>
                <a:cs typeface="+mn-cs"/>
              </a:defRPr>
            </a:lvl1pPr>
          </a:lstStyle>
          <a:p>
            <a:pPr>
              <a:defRPr/>
            </a:pPr>
            <a:endParaRPr lang="pt-BR"/>
          </a:p>
        </p:txBody>
      </p:sp>
      <p:sp>
        <p:nvSpPr>
          <p:cNvPr id="5" name="Espaço Reservado para Número de Slide 4"/>
          <p:cNvSpPr>
            <a:spLocks noGrp="1"/>
          </p:cNvSpPr>
          <p:nvPr>
            <p:ph type="sldNum" sz="quarter" idx="3"/>
          </p:nvPr>
        </p:nvSpPr>
        <p:spPr>
          <a:xfrm>
            <a:off x="3844294" y="9425148"/>
            <a:ext cx="2942271" cy="496728"/>
          </a:xfrm>
          <a:prstGeom prst="rect">
            <a:avLst/>
          </a:prstGeom>
        </p:spPr>
        <p:txBody>
          <a:bodyPr vert="horz" lIns="91428" tIns="45714" rIns="91428" bIns="45714" rtlCol="0" anchor="b"/>
          <a:lstStyle>
            <a:lvl1pPr algn="r" eaLnBrk="1" fontAlgn="auto" hangingPunct="1">
              <a:spcBef>
                <a:spcPts val="0"/>
              </a:spcBef>
              <a:spcAft>
                <a:spcPts val="0"/>
              </a:spcAft>
              <a:defRPr sz="1200">
                <a:latin typeface="+mn-lt"/>
                <a:cs typeface="+mn-cs"/>
              </a:defRPr>
            </a:lvl1pPr>
          </a:lstStyle>
          <a:p>
            <a:pPr>
              <a:defRPr/>
            </a:pPr>
            <a:fld id="{5A08AE60-5498-40C1-9B4A-47D99611B462}" type="slidenum">
              <a:rPr lang="pt-BR"/>
              <a:pPr>
                <a:defRPr/>
              </a:pPr>
              <a:t>‹nº›</a:t>
            </a:fld>
            <a:endParaRPr lang="pt-BR"/>
          </a:p>
        </p:txBody>
      </p:sp>
    </p:spTree>
    <p:extLst>
      <p:ext uri="{BB962C8B-B14F-4D97-AF65-F5344CB8AC3E}">
        <p14:creationId xmlns:p14="http://schemas.microsoft.com/office/powerpoint/2010/main" val="2783235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2271" cy="496729"/>
          </a:xfrm>
          <a:prstGeom prst="rect">
            <a:avLst/>
          </a:prstGeom>
        </p:spPr>
        <p:txBody>
          <a:bodyPr vert="horz" lIns="91428" tIns="45714" rIns="91428" bIns="45714" rtlCol="0"/>
          <a:lstStyle>
            <a:lvl1pPr algn="l" eaLnBrk="1" fontAlgn="auto" hangingPunct="1">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idx="1"/>
          </p:nvPr>
        </p:nvSpPr>
        <p:spPr>
          <a:xfrm>
            <a:off x="3844294" y="1"/>
            <a:ext cx="2942271" cy="496729"/>
          </a:xfrm>
          <a:prstGeom prst="rect">
            <a:avLst/>
          </a:prstGeom>
        </p:spPr>
        <p:txBody>
          <a:bodyPr vert="horz" lIns="91428" tIns="45714" rIns="91428" bIns="45714" rtlCol="0"/>
          <a:lstStyle>
            <a:lvl1pPr algn="r" eaLnBrk="1" fontAlgn="auto" hangingPunct="1">
              <a:spcBef>
                <a:spcPts val="0"/>
              </a:spcBef>
              <a:spcAft>
                <a:spcPts val="0"/>
              </a:spcAft>
              <a:defRPr sz="1200">
                <a:latin typeface="+mn-lt"/>
                <a:cs typeface="+mn-cs"/>
              </a:defRPr>
            </a:lvl1pPr>
          </a:lstStyle>
          <a:p>
            <a:pPr>
              <a:defRPr/>
            </a:pPr>
            <a:fld id="{48CC53B7-631C-42E0-A78B-1ADAB8687602}" type="datetimeFigureOut">
              <a:rPr lang="pt-BR"/>
              <a:pPr>
                <a:defRPr/>
              </a:pPr>
              <a:t>27/06/2019</a:t>
            </a:fld>
            <a:endParaRPr lang="pt-BR"/>
          </a:p>
        </p:txBody>
      </p:sp>
      <p:sp>
        <p:nvSpPr>
          <p:cNvPr id="4" name="Espaço Reservado para Imagem de Slide 3"/>
          <p:cNvSpPr>
            <a:spLocks noGrp="1" noRot="1" noChangeAspect="1"/>
          </p:cNvSpPr>
          <p:nvPr>
            <p:ph type="sldImg" idx="2"/>
          </p:nvPr>
        </p:nvSpPr>
        <p:spPr>
          <a:xfrm>
            <a:off x="87313" y="744538"/>
            <a:ext cx="6613525" cy="3721100"/>
          </a:xfrm>
          <a:prstGeom prst="rect">
            <a:avLst/>
          </a:prstGeom>
          <a:noFill/>
          <a:ln w="12700">
            <a:solidFill>
              <a:prstClr val="black"/>
            </a:solidFill>
          </a:ln>
        </p:spPr>
        <p:txBody>
          <a:bodyPr vert="horz" lIns="91428" tIns="45714" rIns="91428" bIns="45714" rtlCol="0" anchor="ctr"/>
          <a:lstStyle/>
          <a:p>
            <a:pPr lvl="0"/>
            <a:endParaRPr lang="pt-BR" noProof="0"/>
          </a:p>
        </p:txBody>
      </p:sp>
      <p:sp>
        <p:nvSpPr>
          <p:cNvPr id="5" name="Espaço Reservado para Anotações 4"/>
          <p:cNvSpPr>
            <a:spLocks noGrp="1"/>
          </p:cNvSpPr>
          <p:nvPr>
            <p:ph type="body" sz="quarter" idx="3"/>
          </p:nvPr>
        </p:nvSpPr>
        <p:spPr>
          <a:xfrm>
            <a:off x="678499" y="4713368"/>
            <a:ext cx="5431154" cy="4465796"/>
          </a:xfrm>
          <a:prstGeom prst="rect">
            <a:avLst/>
          </a:prstGeom>
        </p:spPr>
        <p:txBody>
          <a:bodyPr vert="horz" lIns="91428" tIns="45714" rIns="91428" bIns="45714"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9425148"/>
            <a:ext cx="2942271" cy="496728"/>
          </a:xfrm>
          <a:prstGeom prst="rect">
            <a:avLst/>
          </a:prstGeom>
        </p:spPr>
        <p:txBody>
          <a:bodyPr vert="horz" lIns="91428" tIns="45714" rIns="91428" bIns="45714" rtlCol="0" anchor="b"/>
          <a:lstStyle>
            <a:lvl1pPr algn="l" eaLnBrk="1" fontAlgn="auto" hangingPunct="1">
              <a:spcBef>
                <a:spcPts val="0"/>
              </a:spcBef>
              <a:spcAft>
                <a:spcPts val="0"/>
              </a:spcAft>
              <a:defRPr sz="12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44294" y="9425148"/>
            <a:ext cx="2942271" cy="496728"/>
          </a:xfrm>
          <a:prstGeom prst="rect">
            <a:avLst/>
          </a:prstGeom>
        </p:spPr>
        <p:txBody>
          <a:bodyPr vert="horz" lIns="91428" tIns="45714" rIns="91428" bIns="45714" rtlCol="0" anchor="b"/>
          <a:lstStyle>
            <a:lvl1pPr algn="r" eaLnBrk="1" fontAlgn="auto" hangingPunct="1">
              <a:spcBef>
                <a:spcPts val="0"/>
              </a:spcBef>
              <a:spcAft>
                <a:spcPts val="0"/>
              </a:spcAft>
              <a:defRPr sz="1200">
                <a:latin typeface="+mn-lt"/>
                <a:cs typeface="+mn-cs"/>
              </a:defRPr>
            </a:lvl1pPr>
          </a:lstStyle>
          <a:p>
            <a:pPr>
              <a:defRPr/>
            </a:pPr>
            <a:fld id="{9EFDCEBD-067D-4BC9-B2DC-569E0D54A901}" type="slidenum">
              <a:rPr lang="pt-BR"/>
              <a:pPr>
                <a:defRPr/>
              </a:pPr>
              <a:t>‹nº›</a:t>
            </a:fld>
            <a:endParaRPr lang="pt-BR"/>
          </a:p>
        </p:txBody>
      </p:sp>
    </p:spTree>
    <p:extLst>
      <p:ext uri="{BB962C8B-B14F-4D97-AF65-F5344CB8AC3E}">
        <p14:creationId xmlns:p14="http://schemas.microsoft.com/office/powerpoint/2010/main" val="770286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xfrm>
            <a:off x="90488" y="741363"/>
            <a:ext cx="6616700" cy="3722687"/>
          </a:xfrm>
          <a:ln/>
        </p:spPr>
      </p:sp>
      <p:sp>
        <p:nvSpPr>
          <p:cNvPr id="20482" name="Rectangle 3"/>
          <p:cNvSpPr>
            <a:spLocks noGrp="1" noChangeArrowheads="1"/>
          </p:cNvSpPr>
          <p:nvPr>
            <p:ph type="body" idx="1"/>
          </p:nvPr>
        </p:nvSpPr>
        <p:spPr>
          <a:xfrm>
            <a:off x="903607" y="4713367"/>
            <a:ext cx="4980936" cy="4467384"/>
          </a:xfrm>
          <a:noFill/>
        </p:spPr>
        <p:txBody>
          <a:bodyPr/>
          <a:lstStyle/>
          <a:p>
            <a:pPr eaLnBrk="1" hangingPunct="1"/>
            <a:endParaRPr lang="pt-BR" dirty="0" smtClean="0"/>
          </a:p>
        </p:txBody>
      </p:sp>
    </p:spTree>
    <p:extLst>
      <p:ext uri="{BB962C8B-B14F-4D97-AF65-F5344CB8AC3E}">
        <p14:creationId xmlns:p14="http://schemas.microsoft.com/office/powerpoint/2010/main" val="415150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91950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1327342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ço Reservado para Imagem de Slide 1"/>
          <p:cNvSpPr>
            <a:spLocks noGrp="1" noRot="1" noChangeAspect="1"/>
          </p:cNvSpPr>
          <p:nvPr>
            <p:ph type="sldImg"/>
          </p:nvPr>
        </p:nvSpPr>
        <p:spPr>
          <a:ln/>
        </p:spPr>
      </p:sp>
      <p:sp>
        <p:nvSpPr>
          <p:cNvPr id="24578" name="Espaço Reservado para Anotações 2"/>
          <p:cNvSpPr>
            <a:spLocks noGrp="1"/>
          </p:cNvSpPr>
          <p:nvPr>
            <p:ph type="body" idx="1"/>
          </p:nvPr>
        </p:nvSpPr>
        <p:spPr>
          <a:noFill/>
        </p:spPr>
        <p:txBody>
          <a:bodyPr/>
          <a:lstStyle/>
          <a:p>
            <a:pPr eaLnBrk="1" hangingPunct="1"/>
            <a:endParaRPr lang="pt-BR" dirty="0" smtClean="0"/>
          </a:p>
        </p:txBody>
      </p:sp>
    </p:spTree>
    <p:extLst>
      <p:ext uri="{BB962C8B-B14F-4D97-AF65-F5344CB8AC3E}">
        <p14:creationId xmlns:p14="http://schemas.microsoft.com/office/powerpoint/2010/main" val="128856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2444415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250789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2716423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4186669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3874123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1794944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401848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C14992D2-D71D-4A16-B7A9-E0E809AF93AE}" type="datetime1">
              <a:rPr lang="pt-BR">
                <a:solidFill>
                  <a:prstClr val="black">
                    <a:tint val="75000"/>
                  </a:prstClr>
                </a:solidFill>
              </a:rPr>
              <a:pPr>
                <a:defRPr/>
              </a:pPr>
              <a:t>27/06/2019</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dirty="0">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2C778CB0-C7B4-4243-9295-7A049A9819DF}" type="slidenum">
              <a:rPr lang="pt-BR">
                <a:solidFill>
                  <a:prstClr val="black">
                    <a:tint val="75000"/>
                  </a:prstClr>
                </a:solidFill>
              </a:rPr>
              <a:pPr>
                <a:defRPr/>
              </a:pPr>
              <a:t>‹nº›</a:t>
            </a:fld>
            <a:endParaRPr lang="pt-BR" dirty="0">
              <a:solidFill>
                <a:prstClr val="black">
                  <a:tint val="75000"/>
                </a:prstClr>
              </a:solidFill>
            </a:endParaRPr>
          </a:p>
        </p:txBody>
      </p:sp>
    </p:spTree>
    <p:extLst>
      <p:ext uri="{BB962C8B-B14F-4D97-AF65-F5344CB8AC3E}">
        <p14:creationId xmlns:p14="http://schemas.microsoft.com/office/powerpoint/2010/main" val="6676331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09600" y="908720"/>
            <a:ext cx="10972800" cy="1143000"/>
          </a:xfrm>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a:xfrm>
            <a:off x="609600" y="2113558"/>
            <a:ext cx="10972800" cy="4425355"/>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Data 3"/>
          <p:cNvSpPr>
            <a:spLocks noGrp="1"/>
          </p:cNvSpPr>
          <p:nvPr>
            <p:ph type="dt" sz="half" idx="10"/>
          </p:nvPr>
        </p:nvSpPr>
        <p:spPr/>
        <p:txBody>
          <a:bodyPr/>
          <a:lstStyle>
            <a:lvl1pPr>
              <a:defRPr/>
            </a:lvl1pPr>
          </a:lstStyle>
          <a:p>
            <a:pPr>
              <a:defRPr/>
            </a:pPr>
            <a:fld id="{BC7E4905-98AB-4EA4-AE65-BF15BFAA5F5B}" type="datetime1">
              <a:rPr lang="pt-BR"/>
              <a:pPr>
                <a:defRPr/>
              </a:pPr>
              <a:t>27/06/2019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b="0">
                <a:solidFill>
                  <a:schemeClr val="tx1"/>
                </a:solidFill>
              </a:defRPr>
            </a:lvl1pPr>
          </a:lstStyle>
          <a:p>
            <a:pPr>
              <a:defRPr/>
            </a:pPr>
            <a:fld id="{7A2F3EFF-9904-46D8-B353-A03427DBF4F0}" type="slidenum">
              <a:rPr lang="pt-BR"/>
              <a:pPr>
                <a:defRPr/>
              </a:pPr>
              <a:t>‹nº›</a:t>
            </a:fld>
            <a:endParaRPr lang="pt-BR" dirty="0"/>
          </a:p>
        </p:txBody>
      </p:sp>
    </p:spTree>
    <p:extLst>
      <p:ext uri="{BB962C8B-B14F-4D97-AF65-F5344CB8AC3E}">
        <p14:creationId xmlns:p14="http://schemas.microsoft.com/office/powerpoint/2010/main" val="31508667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Imagem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138" y="0"/>
            <a:ext cx="12165724" cy="6858000"/>
          </a:xfrm>
          <a:prstGeom prst="rect">
            <a:avLst/>
          </a:prstGeom>
        </p:spPr>
      </p:pic>
      <p:sp>
        <p:nvSpPr>
          <p:cNvPr id="1026" name="Espaço Reservado para Título 1"/>
          <p:cNvSpPr>
            <a:spLocks noGrp="1"/>
          </p:cNvSpPr>
          <p:nvPr>
            <p:ph type="title"/>
          </p:nvPr>
        </p:nvSpPr>
        <p:spPr bwMode="auto">
          <a:xfrm>
            <a:off x="609600" y="557213"/>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es-ES" dirty="0" smtClean="0"/>
              <a:t>Clique para editar o estilo do título mestre</a:t>
            </a:r>
          </a:p>
        </p:txBody>
      </p:sp>
      <p:sp>
        <p:nvSpPr>
          <p:cNvPr id="1027" name="Espaço Reservado para Texto 2"/>
          <p:cNvSpPr>
            <a:spLocks noGrp="1"/>
          </p:cNvSpPr>
          <p:nvPr>
            <p:ph type="body" idx="1"/>
          </p:nvPr>
        </p:nvSpPr>
        <p:spPr bwMode="auto">
          <a:xfrm>
            <a:off x="609600" y="1700213"/>
            <a:ext cx="109728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es-ES" dirty="0" smtClean="0"/>
              <a:t>Clique para editar os estilos do texto mestre</a:t>
            </a:r>
          </a:p>
          <a:p>
            <a:pPr lvl="1"/>
            <a:r>
              <a:rPr lang="pt-BR" altLang="es-ES" dirty="0" smtClean="0"/>
              <a:t>Segundo nível</a:t>
            </a:r>
          </a:p>
          <a:p>
            <a:pPr lvl="2"/>
            <a:r>
              <a:rPr lang="pt-BR" altLang="es-ES" dirty="0" smtClean="0"/>
              <a:t>Terceiro nível</a:t>
            </a:r>
          </a:p>
          <a:p>
            <a:pPr lvl="3"/>
            <a:r>
              <a:rPr lang="pt-BR" altLang="es-ES" dirty="0" smtClean="0"/>
              <a:t>Quarto nível</a:t>
            </a:r>
          </a:p>
          <a:p>
            <a:pPr lvl="4"/>
            <a:r>
              <a:rPr lang="pt-BR" altLang="es-ES" dirty="0" smtClean="0"/>
              <a:t>Quinto nível</a:t>
            </a:r>
          </a:p>
        </p:txBody>
      </p:sp>
      <p:sp>
        <p:nvSpPr>
          <p:cNvPr id="4" name="Espaço Reservado para Data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281D973-6665-4EE4-BA17-4057A55FD744}" type="datetime1">
              <a:rPr lang="pt-BR">
                <a:solidFill>
                  <a:prstClr val="black">
                    <a:tint val="75000"/>
                  </a:prstClr>
                </a:solidFill>
              </a:rPr>
              <a:pPr>
                <a:defRPr/>
              </a:pPr>
              <a:t>27/06/2019</a:t>
            </a:fld>
            <a:endParaRPr lang="pt-BR">
              <a:solidFill>
                <a:prstClr val="black">
                  <a:tint val="75000"/>
                </a:prstClr>
              </a:solidFill>
            </a:endParaRPr>
          </a:p>
        </p:txBody>
      </p:sp>
      <p:sp>
        <p:nvSpPr>
          <p:cNvPr id="5" name="Espaço Reservado para Rodapé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fld id="{BF8BE0F2-8142-4B56-8E1D-9C5515662535}" type="slidenum">
              <a:rPr lang="pt-BR">
                <a:solidFill>
                  <a:prstClr val="black">
                    <a:tint val="75000"/>
                  </a:prstClr>
                </a:solidFill>
              </a:rPr>
              <a:pPr>
                <a:defRPr/>
              </a:pPr>
              <a:t>‹nº›</a:t>
            </a:fld>
            <a:endParaRPr lang="pt-BR" dirty="0">
              <a:solidFill>
                <a:prstClr val="black">
                  <a:tint val="75000"/>
                </a:prstClr>
              </a:solidFill>
            </a:endParaRPr>
          </a:p>
        </p:txBody>
      </p:sp>
    </p:spTree>
    <p:extLst>
      <p:ext uri="{BB962C8B-B14F-4D97-AF65-F5344CB8AC3E}">
        <p14:creationId xmlns:p14="http://schemas.microsoft.com/office/powerpoint/2010/main" val="2881749415"/>
      </p:ext>
    </p:extLst>
  </p:cSld>
  <p:clrMap bg1="lt1" tx1="dk1" bg2="lt2" tx2="dk2" accent1="accent1" accent2="accent2" accent3="accent3" accent4="accent4" accent5="accent5" accent6="accent6" hlink="hlink" folHlink="folHlink"/>
  <p:sldLayoutIdLst>
    <p:sldLayoutId id="2147483817" r:id="rId1"/>
    <p:sldLayoutId id="2147483820"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luciano.msilva@previd&#234;ncia.gov.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previdencia.gov.br/regimes-proprios/demonstrativos-rpp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8" name="Text Box 2"/>
          <p:cNvSpPr txBox="1">
            <a:spLocks noChangeArrowheads="1"/>
          </p:cNvSpPr>
          <p:nvPr/>
        </p:nvSpPr>
        <p:spPr bwMode="auto">
          <a:xfrm>
            <a:off x="2971800" y="4530726"/>
            <a:ext cx="6324600" cy="369332"/>
          </a:xfrm>
          <a:prstGeom prst="rect">
            <a:avLst/>
          </a:prstGeom>
          <a:noFill/>
          <a:ln w="9525">
            <a:noFill/>
            <a:miter lim="800000"/>
            <a:headEnd/>
            <a:tailEnd/>
          </a:ln>
        </p:spPr>
        <p:txBody>
          <a:bodyPr>
            <a:spAutoFit/>
          </a:bodyPr>
          <a:lstStyle/>
          <a:p>
            <a:pPr algn="r" eaLnBrk="0" hangingPunct="0">
              <a:spcBef>
                <a:spcPct val="50000"/>
              </a:spcBef>
            </a:pPr>
            <a:endParaRPr lang="en-US" b="1" i="1" dirty="0">
              <a:solidFill>
                <a:srgbClr val="000000"/>
              </a:solidFill>
              <a:latin typeface="Arial" charset="0"/>
            </a:endParaRPr>
          </a:p>
        </p:txBody>
      </p:sp>
      <p:sp>
        <p:nvSpPr>
          <p:cNvPr id="89094" name="Rectangle 6"/>
          <p:cNvSpPr>
            <a:spLocks noChangeArrowheads="1"/>
          </p:cNvSpPr>
          <p:nvPr/>
        </p:nvSpPr>
        <p:spPr bwMode="auto">
          <a:xfrm>
            <a:off x="839416" y="836711"/>
            <a:ext cx="10441160" cy="462307"/>
          </a:xfrm>
          <a:prstGeom prst="rect">
            <a:avLst/>
          </a:prstGeom>
          <a:noFill/>
          <a:ln>
            <a:noFill/>
          </a:ln>
          <a:effectLst/>
          <a:extLst/>
        </p:spPr>
        <p:txBody>
          <a:bodyPr wrap="square" lIns="92075" tIns="46038" rIns="92075" bIns="46038">
            <a:spAutoFit/>
          </a:bodyPr>
          <a:lstStyle/>
          <a:p>
            <a:pPr algn="ctr" eaLnBrk="0" hangingPunct="0">
              <a:defRPr/>
            </a:pPr>
            <a:r>
              <a:rPr lang="pt-BR" sz="2400" b="1" dirty="0" smtClean="0">
                <a:solidFill>
                  <a:schemeClr val="bg2">
                    <a:lumMod val="50000"/>
                  </a:schemeClr>
                </a:solidFill>
                <a:latin typeface="+mn-lt"/>
              </a:rPr>
              <a:t>SUBSECRETARIA DOS REGIMES PRÓPRIOS DE PREVIDÊNCIA SOCIAL - SRPPS</a:t>
            </a:r>
            <a:endParaRPr lang="pt-BR" sz="2400" b="1" dirty="0">
              <a:solidFill>
                <a:schemeClr val="bg2">
                  <a:lumMod val="50000"/>
                </a:schemeClr>
              </a:solidFill>
              <a:latin typeface="+mn-lt"/>
            </a:endParaRPr>
          </a:p>
        </p:txBody>
      </p:sp>
      <p:sp>
        <p:nvSpPr>
          <p:cNvPr id="89095" name="Text Box 7"/>
          <p:cNvSpPr txBox="1">
            <a:spLocks noChangeArrowheads="1"/>
          </p:cNvSpPr>
          <p:nvPr/>
        </p:nvSpPr>
        <p:spPr bwMode="auto">
          <a:xfrm>
            <a:off x="263351" y="2056686"/>
            <a:ext cx="11665297" cy="4616648"/>
          </a:xfrm>
          <a:prstGeom prst="rect">
            <a:avLst/>
          </a:prstGeom>
          <a:noFill/>
          <a:ln>
            <a:noFill/>
          </a:ln>
          <a:effectLst/>
          <a:extLst/>
        </p:spPr>
        <p:txBody>
          <a:bodyPr wrap="square">
            <a:spAutoFit/>
          </a:bodyPr>
          <a:lstStyle/>
          <a:p>
            <a:pPr algn="ctr">
              <a:defRPr/>
            </a:pPr>
            <a:endParaRPr lang="pt-BR" b="1" i="1" dirty="0" smtClean="0">
              <a:solidFill>
                <a:srgbClr val="000000"/>
              </a:solidFill>
              <a:effectLst>
                <a:outerShdw blurRad="38100" dist="38100" dir="2700000" algn="tl">
                  <a:srgbClr val="C0C0C0"/>
                </a:outerShdw>
              </a:effectLst>
            </a:endParaRPr>
          </a:p>
          <a:p>
            <a:pPr algn="ctr">
              <a:defRPr/>
            </a:pPr>
            <a:endParaRPr lang="pt-BR" b="1" i="1" dirty="0" smtClean="0">
              <a:solidFill>
                <a:srgbClr val="000000"/>
              </a:solidFill>
              <a:effectLst>
                <a:outerShdw blurRad="38100" dist="38100" dir="2700000" algn="tl">
                  <a:srgbClr val="C0C0C0"/>
                </a:outerShdw>
              </a:effectLst>
            </a:endParaRPr>
          </a:p>
          <a:p>
            <a:pPr algn="ctr">
              <a:defRPr/>
            </a:pPr>
            <a:endParaRPr lang="pt-BR" b="1" i="1" dirty="0">
              <a:solidFill>
                <a:srgbClr val="000000"/>
              </a:solidFill>
              <a:effectLst>
                <a:outerShdw blurRad="38100" dist="38100" dir="2700000" algn="tl">
                  <a:srgbClr val="C0C0C0"/>
                </a:outerShdw>
              </a:effectLst>
            </a:endParaRPr>
          </a:p>
          <a:p>
            <a:pPr algn="ctr">
              <a:defRPr/>
            </a:pPr>
            <a:endParaRPr lang="pt-BR" dirty="0">
              <a:solidFill>
                <a:srgbClr val="000000"/>
              </a:solidFill>
            </a:endParaRPr>
          </a:p>
          <a:p>
            <a:pPr algn="just">
              <a:defRPr/>
            </a:pPr>
            <a:endParaRPr lang="pt-BR" b="1" i="1" dirty="0">
              <a:solidFill>
                <a:srgbClr val="000000"/>
              </a:solidFill>
              <a:effectLst>
                <a:outerShdw blurRad="38100" dist="38100" dir="2700000" algn="tl">
                  <a:srgbClr val="C0C0C0"/>
                </a:outerShdw>
              </a:effectLst>
            </a:endParaRPr>
          </a:p>
          <a:p>
            <a:pPr algn="just" eaLnBrk="0" hangingPunct="0">
              <a:defRPr/>
            </a:pPr>
            <a:endParaRPr lang="pt-BR" b="1" i="1" dirty="0">
              <a:solidFill>
                <a:srgbClr val="000000"/>
              </a:solidFill>
              <a:effectLst>
                <a:outerShdw blurRad="38100" dist="38100" dir="2700000" algn="tl">
                  <a:srgbClr val="C0C0C0"/>
                </a:outerShdw>
              </a:effectLst>
            </a:endParaRPr>
          </a:p>
          <a:p>
            <a:pPr algn="just" eaLnBrk="0" hangingPunct="0">
              <a:defRPr/>
            </a:pPr>
            <a:endParaRPr lang="pt-BR" b="1" i="1" dirty="0">
              <a:solidFill>
                <a:srgbClr val="000000"/>
              </a:solidFill>
              <a:effectLst>
                <a:outerShdw blurRad="38100" dist="38100" dir="2700000" algn="tl">
                  <a:srgbClr val="C0C0C0"/>
                </a:outerShdw>
              </a:effectLst>
            </a:endParaRPr>
          </a:p>
          <a:p>
            <a:pPr algn="just" eaLnBrk="0" hangingPunct="0">
              <a:defRPr/>
            </a:pPr>
            <a:endParaRPr lang="pt-BR" b="1" i="1" dirty="0">
              <a:solidFill>
                <a:srgbClr val="000000"/>
              </a:solidFill>
              <a:effectLst>
                <a:outerShdw blurRad="38100" dist="38100" dir="2700000" algn="tl">
                  <a:srgbClr val="C0C0C0"/>
                </a:outerShdw>
              </a:effectLst>
            </a:endParaRPr>
          </a:p>
          <a:p>
            <a:pPr algn="just" eaLnBrk="0" hangingPunct="0">
              <a:defRPr/>
            </a:pPr>
            <a:endParaRPr lang="pt-BR" b="1" i="1" dirty="0" smtClean="0">
              <a:solidFill>
                <a:srgbClr val="000000"/>
              </a:solidFill>
              <a:effectLst>
                <a:outerShdw blurRad="38100" dist="38100" dir="2700000" algn="tl">
                  <a:srgbClr val="C0C0C0"/>
                </a:outerShdw>
              </a:effectLst>
            </a:endParaRPr>
          </a:p>
          <a:p>
            <a:pPr algn="just" eaLnBrk="0" hangingPunct="0">
              <a:defRPr/>
            </a:pPr>
            <a:endParaRPr lang="pt-BR" b="1" i="1" dirty="0">
              <a:solidFill>
                <a:srgbClr val="000000"/>
              </a:solidFill>
              <a:effectLst>
                <a:outerShdw blurRad="38100" dist="38100" dir="2700000" algn="tl">
                  <a:srgbClr val="C0C0C0"/>
                </a:outerShdw>
              </a:effectLst>
            </a:endParaRPr>
          </a:p>
          <a:p>
            <a:pPr algn="r">
              <a:spcBef>
                <a:spcPts val="0"/>
              </a:spcBef>
              <a:defRPr/>
            </a:pPr>
            <a:endParaRPr lang="pt-BR" b="1" i="1" dirty="0">
              <a:solidFill>
                <a:srgbClr val="000000"/>
              </a:solidFill>
              <a:effectLst>
                <a:outerShdw blurRad="38100" dist="38100" dir="2700000" algn="tl">
                  <a:srgbClr val="C0C0C0"/>
                </a:outerShdw>
              </a:effectLst>
              <a:latin typeface="Calibri" panose="020F0502020204030204" pitchFamily="34" charset="0"/>
            </a:endParaRPr>
          </a:p>
          <a:p>
            <a:pPr algn="ctr">
              <a:spcBef>
                <a:spcPts val="0"/>
              </a:spcBef>
              <a:defRPr/>
            </a:pPr>
            <a:endParaRPr lang="pt-BR" b="1" i="1" dirty="0" smtClean="0">
              <a:solidFill>
                <a:srgbClr val="000000"/>
              </a:solidFill>
              <a:effectLst>
                <a:outerShdw blurRad="38100" dist="38100" dir="2700000" algn="tl">
                  <a:srgbClr val="C0C0C0"/>
                </a:outerShdw>
              </a:effectLst>
              <a:latin typeface="Calibri" panose="020F0502020204030204" pitchFamily="34" charset="0"/>
            </a:endParaRPr>
          </a:p>
          <a:p>
            <a:pPr algn="ctr">
              <a:spcBef>
                <a:spcPts val="0"/>
              </a:spcBef>
              <a:defRPr/>
            </a:pPr>
            <a:endParaRPr lang="pt-BR" b="1" i="1" dirty="0" smtClean="0">
              <a:solidFill>
                <a:srgbClr val="000000"/>
              </a:solidFill>
              <a:effectLst>
                <a:outerShdw blurRad="38100" dist="38100" dir="2700000" algn="tl">
                  <a:srgbClr val="C0C0C0"/>
                </a:outerShdw>
              </a:effectLst>
              <a:latin typeface="Calibri" panose="020F0502020204030204" pitchFamily="34" charset="0"/>
            </a:endParaRPr>
          </a:p>
          <a:p>
            <a:pPr algn="ctr">
              <a:spcBef>
                <a:spcPts val="0"/>
              </a:spcBef>
              <a:defRPr/>
            </a:pPr>
            <a:endParaRPr lang="pt-BR" b="1" i="1" dirty="0">
              <a:solidFill>
                <a:srgbClr val="000000"/>
              </a:solidFill>
              <a:effectLst>
                <a:outerShdw blurRad="38100" dist="38100" dir="2700000" algn="tl">
                  <a:srgbClr val="C0C0C0"/>
                </a:outerShdw>
              </a:effectLst>
              <a:latin typeface="Calibri" panose="020F0502020204030204" pitchFamily="34" charset="0"/>
            </a:endParaRPr>
          </a:p>
          <a:p>
            <a:pPr algn="r">
              <a:spcBef>
                <a:spcPts val="0"/>
              </a:spcBef>
              <a:defRPr/>
            </a:pPr>
            <a:endParaRPr lang="pt-BR" b="1" i="1" dirty="0">
              <a:solidFill>
                <a:srgbClr val="000000"/>
              </a:solidFill>
              <a:effectLst>
                <a:outerShdw blurRad="38100" dist="38100" dir="2700000" algn="tl">
                  <a:srgbClr val="C0C0C0"/>
                </a:outerShdw>
              </a:effectLst>
              <a:latin typeface="Calibri" panose="020F0502020204030204" pitchFamily="34" charset="0"/>
            </a:endParaRPr>
          </a:p>
          <a:p>
            <a:pPr algn="r">
              <a:spcBef>
                <a:spcPts val="0"/>
              </a:spcBef>
              <a:defRPr/>
            </a:pPr>
            <a:r>
              <a:rPr lang="pt-BR" sz="2400" b="1" i="1" dirty="0" smtClean="0">
                <a:solidFill>
                  <a:srgbClr val="000000"/>
                </a:solidFill>
                <a:effectLst>
                  <a:outerShdw blurRad="38100" dist="38100" dir="2700000" algn="tl">
                    <a:srgbClr val="C0C0C0"/>
                  </a:outerShdw>
                </a:effectLst>
                <a:latin typeface="+mn-lt"/>
              </a:rPr>
              <a:t>FOZ DO IGUAÇU – PR – 26 A 28 DE JUNHO DE 2019</a:t>
            </a:r>
            <a:endParaRPr lang="pt-BR" sz="2400" b="1" i="1" dirty="0">
              <a:solidFill>
                <a:srgbClr val="000000"/>
              </a:solidFill>
              <a:effectLst>
                <a:outerShdw blurRad="38100" dist="38100" dir="2700000" algn="tl">
                  <a:srgbClr val="C0C0C0"/>
                </a:outerShdw>
              </a:effectLst>
              <a:latin typeface="+mn-lt"/>
            </a:endParaRPr>
          </a:p>
        </p:txBody>
      </p:sp>
      <p:sp>
        <p:nvSpPr>
          <p:cNvPr id="10392" name="Rectangle 152"/>
          <p:cNvSpPr>
            <a:spLocks noChangeArrowheads="1"/>
          </p:cNvSpPr>
          <p:nvPr/>
        </p:nvSpPr>
        <p:spPr bwMode="auto">
          <a:xfrm>
            <a:off x="335359" y="3096041"/>
            <a:ext cx="11593289" cy="1754326"/>
          </a:xfrm>
          <a:prstGeom prst="rect">
            <a:avLst/>
          </a:prstGeom>
          <a:noFill/>
          <a:ln w="9525">
            <a:noFill/>
            <a:miter lim="800000"/>
            <a:headEnd/>
            <a:tailEnd/>
          </a:ln>
        </p:spPr>
        <p:txBody>
          <a:bodyPr wrap="square">
            <a:spAutoFit/>
          </a:bodyPr>
          <a:lstStyle/>
          <a:p>
            <a:pPr algn="ctr"/>
            <a:r>
              <a:rPr lang="pt-BR" sz="5400" b="1" dirty="0">
                <a:solidFill>
                  <a:schemeClr val="accent3">
                    <a:lumMod val="50000"/>
                  </a:schemeClr>
                </a:solidFill>
                <a:effectLst>
                  <a:outerShdw blurRad="38100" dist="38100" dir="2700000" algn="tl">
                    <a:srgbClr val="000000">
                      <a:alpha val="43137"/>
                    </a:srgbClr>
                  </a:outerShdw>
                </a:effectLst>
                <a:latin typeface="Arial Black" panose="020B0A04020102020204" pitchFamily="34" charset="0"/>
              </a:rPr>
              <a:t>52º Congresso Nacional</a:t>
            </a:r>
          </a:p>
          <a:p>
            <a:pPr algn="ctr"/>
            <a:r>
              <a:rPr lang="pt-BR" sz="5400" b="1" dirty="0">
                <a:solidFill>
                  <a:schemeClr val="accent3">
                    <a:lumMod val="50000"/>
                  </a:schemeClr>
                </a:solidFill>
                <a:effectLst>
                  <a:outerShdw blurRad="38100" dist="38100" dir="2700000" algn="tl">
                    <a:srgbClr val="000000">
                      <a:alpha val="43137"/>
                    </a:srgbClr>
                  </a:outerShdw>
                </a:effectLst>
                <a:latin typeface="Arial Black" panose="020B0A04020102020204" pitchFamily="34" charset="0"/>
              </a:rPr>
              <a:t>da </a:t>
            </a:r>
            <a:r>
              <a:rPr lang="pt-BR" sz="5400" b="1" dirty="0" err="1">
                <a:solidFill>
                  <a:schemeClr val="accent3">
                    <a:lumMod val="50000"/>
                  </a:schemeClr>
                </a:solidFill>
                <a:effectLst>
                  <a:outerShdw blurRad="38100" dist="38100" dir="2700000" algn="tl">
                    <a:srgbClr val="000000">
                      <a:alpha val="43137"/>
                    </a:srgbClr>
                  </a:outerShdw>
                </a:effectLst>
                <a:latin typeface="Arial Black" panose="020B0A04020102020204" pitchFamily="34" charset="0"/>
              </a:rPr>
              <a:t>ABIPEM</a:t>
            </a:r>
            <a:endParaRPr lang="pt-BR" sz="5400" b="1" dirty="0" smtClean="0">
              <a:solidFill>
                <a:schemeClr val="accent3">
                  <a:lumMod val="50000"/>
                </a:schemeClr>
              </a:solidFill>
              <a:effectLst>
                <a:outerShdw blurRad="38100" dist="38100" dir="2700000" algn="tl">
                  <a:srgbClr val="000000">
                    <a:alpha val="43137"/>
                  </a:srgbClr>
                </a:outerShdw>
              </a:effectLst>
              <a:latin typeface="Arial Black" panose="020B0A04020102020204" pitchFamily="34" charset="0"/>
            </a:endParaRPr>
          </a:p>
        </p:txBody>
      </p:sp>
    </p:spTree>
    <p:extLst>
      <p:ext uri="{BB962C8B-B14F-4D97-AF65-F5344CB8AC3E}">
        <p14:creationId xmlns:p14="http://schemas.microsoft.com/office/powerpoint/2010/main" val="13316005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188640"/>
            <a:ext cx="5338936" cy="490066"/>
          </a:xfrm>
        </p:spPr>
        <p:txBody>
          <a:bodyPr/>
          <a:lstStyle/>
          <a:p>
            <a:r>
              <a:rPr lang="pt-BR" sz="2400" b="1" dirty="0">
                <a:solidFill>
                  <a:schemeClr val="bg1"/>
                </a:solidFill>
                <a:latin typeface="Arial" panose="020B0604020202020204" pitchFamily="34" charset="0"/>
                <a:cs typeface="Arial" panose="020B0604020202020204" pitchFamily="34" charset="0"/>
              </a:rPr>
              <a:t>PROCEDIMENTOS DE AUDITORIA: Representações Administrativas</a:t>
            </a:r>
          </a:p>
        </p:txBody>
      </p:sp>
      <p:sp>
        <p:nvSpPr>
          <p:cNvPr id="3" name="Espaço Reservado para Conteúdo 2"/>
          <p:cNvSpPr>
            <a:spLocks noGrp="1"/>
          </p:cNvSpPr>
          <p:nvPr>
            <p:ph idx="1"/>
          </p:nvPr>
        </p:nvSpPr>
        <p:spPr>
          <a:xfrm>
            <a:off x="1981200" y="980729"/>
            <a:ext cx="8229600" cy="5217443"/>
          </a:xfrm>
        </p:spPr>
        <p:txBody>
          <a:bodyPr/>
          <a:lstStyle/>
          <a:p>
            <a:pPr>
              <a:buFont typeface="Wingdings" panose="05000000000000000000" pitchFamily="2" charset="2"/>
              <a:buChar char="§"/>
            </a:pPr>
            <a:r>
              <a:rPr lang="pt-BR" sz="2000" b="1" dirty="0">
                <a:solidFill>
                  <a:srgbClr val="0000FF"/>
                </a:solidFill>
              </a:rPr>
              <a:t>Ministério Público Estadual:</a:t>
            </a:r>
          </a:p>
          <a:p>
            <a:pPr>
              <a:buFont typeface="Wingdings" panose="05000000000000000000" pitchFamily="2" charset="2"/>
              <a:buChar char="ü"/>
            </a:pPr>
            <a:r>
              <a:rPr lang="pt-BR" sz="2000" b="1" dirty="0"/>
              <a:t>Apropriação indébita previdenciária;</a:t>
            </a:r>
          </a:p>
          <a:p>
            <a:pPr>
              <a:buFont typeface="Wingdings" panose="05000000000000000000" pitchFamily="2" charset="2"/>
              <a:buChar char="ü"/>
            </a:pPr>
            <a:r>
              <a:rPr lang="pt-BR" sz="2000" b="1" dirty="0"/>
              <a:t>Desvio de recursos do RPPS;</a:t>
            </a:r>
          </a:p>
          <a:p>
            <a:pPr>
              <a:buFont typeface="Wingdings" panose="05000000000000000000" pitchFamily="2" charset="2"/>
              <a:buChar char="ü"/>
            </a:pPr>
            <a:r>
              <a:rPr lang="pt-BR" sz="2000" b="1" dirty="0"/>
              <a:t>Reiterada ausência de repasse de contribuições ou descumprimento dos termos de acordo de parcelamento;</a:t>
            </a:r>
          </a:p>
          <a:p>
            <a:pPr>
              <a:buFont typeface="Wingdings" panose="05000000000000000000" pitchFamily="2" charset="2"/>
              <a:buChar char="ü"/>
            </a:pPr>
            <a:r>
              <a:rPr lang="pt-BR" sz="2000" b="1" dirty="0"/>
              <a:t>Indícios de irregularidades nos investimentos;</a:t>
            </a:r>
          </a:p>
          <a:p>
            <a:pPr>
              <a:buFont typeface="Wingdings" panose="05000000000000000000" pitchFamily="2" charset="2"/>
              <a:buChar char="ü"/>
            </a:pPr>
            <a:r>
              <a:rPr lang="pt-BR" sz="2000" b="1" dirty="0"/>
              <a:t>Outras situações com indícios de ilícito penal ou improbidade administrativa.</a:t>
            </a:r>
          </a:p>
          <a:p>
            <a:pPr marL="0" indent="0">
              <a:buNone/>
            </a:pPr>
            <a:endParaRPr lang="pt-BR" sz="2000" b="1" dirty="0"/>
          </a:p>
          <a:p>
            <a:pPr>
              <a:buFont typeface="Wingdings" panose="05000000000000000000" pitchFamily="2" charset="2"/>
              <a:buChar char="§"/>
            </a:pPr>
            <a:r>
              <a:rPr lang="pt-BR" sz="2000" b="1" dirty="0">
                <a:solidFill>
                  <a:srgbClr val="3333CC"/>
                </a:solidFill>
              </a:rPr>
              <a:t>Ministério Público Federal:</a:t>
            </a:r>
          </a:p>
          <a:p>
            <a:pPr>
              <a:buFont typeface="Wingdings" panose="05000000000000000000" pitchFamily="2" charset="2"/>
              <a:buChar char="ü"/>
            </a:pPr>
            <a:r>
              <a:rPr lang="pt-BR" sz="2000" b="1" dirty="0"/>
              <a:t>Falsidade ideológica (informações falsas DIPR, DAIR, etc. com objetivo de emitir CRP);</a:t>
            </a:r>
          </a:p>
          <a:p>
            <a:pPr>
              <a:buFont typeface="Wingdings" panose="05000000000000000000" pitchFamily="2" charset="2"/>
              <a:buChar char="ü"/>
            </a:pPr>
            <a:r>
              <a:rPr lang="pt-BR" sz="2000" b="1" dirty="0"/>
              <a:t>Embaraço à Fiscalização: Auditorias impossibilitadas (não apresentação de documentos solicitados no TSD).</a:t>
            </a:r>
          </a:p>
        </p:txBody>
      </p:sp>
    </p:spTree>
    <p:extLst>
      <p:ext uri="{BB962C8B-B14F-4D97-AF65-F5344CB8AC3E}">
        <p14:creationId xmlns:p14="http://schemas.microsoft.com/office/powerpoint/2010/main" val="648309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35560" y="188640"/>
            <a:ext cx="5338936" cy="490066"/>
          </a:xfrm>
        </p:spPr>
        <p:txBody>
          <a:bodyPr/>
          <a:lstStyle/>
          <a:p>
            <a:r>
              <a:rPr lang="pt-BR" sz="2400" b="1" dirty="0">
                <a:solidFill>
                  <a:schemeClr val="bg1"/>
                </a:solidFill>
                <a:latin typeface="Arial" panose="020B0604020202020204" pitchFamily="34" charset="0"/>
                <a:cs typeface="Arial" panose="020B0604020202020204" pitchFamily="34" charset="0"/>
              </a:rPr>
              <a:t>ORIENTAÇÕES SOBRE O ENVIO DOS DEMONSTRATIVOS </a:t>
            </a:r>
          </a:p>
        </p:txBody>
      </p:sp>
      <p:sp>
        <p:nvSpPr>
          <p:cNvPr id="3" name="Espaço Reservado para Conteúdo 2"/>
          <p:cNvSpPr>
            <a:spLocks noGrp="1"/>
          </p:cNvSpPr>
          <p:nvPr>
            <p:ph idx="1"/>
          </p:nvPr>
        </p:nvSpPr>
        <p:spPr>
          <a:xfrm>
            <a:off x="1981200" y="908721"/>
            <a:ext cx="8229600" cy="5217443"/>
          </a:xfrm>
        </p:spPr>
        <p:txBody>
          <a:bodyPr/>
          <a:lstStyle/>
          <a:p>
            <a:pPr marL="0" indent="0">
              <a:buNone/>
            </a:pPr>
            <a:r>
              <a:rPr lang="pt-BR" sz="2000" b="1" u="sng" dirty="0">
                <a:solidFill>
                  <a:srgbClr val="0000FF"/>
                </a:solidFill>
              </a:rPr>
              <a:t>DEMONSTRATIVOS OBRIGATÓRIOS:</a:t>
            </a:r>
            <a:endParaRPr lang="pt-BR" sz="2000" b="1" u="sng" dirty="0"/>
          </a:p>
          <a:p>
            <a:pPr algn="just">
              <a:buFont typeface="Wingdings" panose="05000000000000000000" pitchFamily="2" charset="2"/>
              <a:buChar char="ü"/>
            </a:pPr>
            <a:r>
              <a:rPr lang="pt-BR" sz="1800" b="1" dirty="0"/>
              <a:t>DIPR: até o dia do mês seguinte em relação ao bimestre anterior;</a:t>
            </a:r>
          </a:p>
          <a:p>
            <a:pPr algn="just">
              <a:buFont typeface="Wingdings" panose="05000000000000000000" pitchFamily="2" charset="2"/>
              <a:buChar char="ü"/>
            </a:pPr>
            <a:r>
              <a:rPr lang="pt-BR" sz="1800" b="1" dirty="0"/>
              <a:t>DPIN: até 31 de outubro, em relação ao exercício seguinte;</a:t>
            </a:r>
          </a:p>
          <a:p>
            <a:pPr algn="just">
              <a:buFont typeface="Wingdings" panose="05000000000000000000" pitchFamily="2" charset="2"/>
              <a:buChar char="ü"/>
            </a:pPr>
            <a:r>
              <a:rPr lang="pt-BR" sz="1800" b="1" dirty="0"/>
              <a:t>DAIR: último dia do cada mês, em relação ao mês anterior;</a:t>
            </a:r>
          </a:p>
          <a:p>
            <a:pPr algn="just">
              <a:buFont typeface="Wingdings" panose="05000000000000000000" pitchFamily="2" charset="2"/>
              <a:buChar char="ü"/>
            </a:pPr>
            <a:r>
              <a:rPr lang="pt-BR" sz="1800" b="1" dirty="0"/>
              <a:t>DRAA: até 31 de março;</a:t>
            </a:r>
          </a:p>
          <a:p>
            <a:pPr algn="just">
              <a:buFont typeface="Wingdings" panose="05000000000000000000" pitchFamily="2" charset="2"/>
              <a:buChar char="ü"/>
            </a:pPr>
            <a:r>
              <a:rPr lang="pt-BR" sz="1800" b="1" dirty="0"/>
              <a:t>NTA: até 31 de julho de 2015, ou imediatamente, em caso de alteração ou instituição de RPPS;</a:t>
            </a:r>
          </a:p>
          <a:p>
            <a:pPr algn="just">
              <a:buFont typeface="Wingdings" panose="05000000000000000000" pitchFamily="2" charset="2"/>
              <a:buChar char="ü"/>
            </a:pPr>
            <a:r>
              <a:rPr lang="pt-BR" sz="1800" b="1" dirty="0"/>
              <a:t>Demonstrativos Contábeis: até 30 setembro (1º semestre)  e até 31 de março (2º semestre);</a:t>
            </a:r>
          </a:p>
          <a:p>
            <a:pPr algn="just">
              <a:buFont typeface="Wingdings" panose="05000000000000000000" pitchFamily="2" charset="2"/>
              <a:buChar char="ü"/>
            </a:pPr>
            <a:r>
              <a:rPr lang="pt-BR" sz="1800" b="1" dirty="0"/>
              <a:t>DP e CR: até 31 de dezembro/2013 (substituído pelo DIPR).</a:t>
            </a:r>
          </a:p>
          <a:p>
            <a:pPr marL="0" indent="0">
              <a:buNone/>
            </a:pPr>
            <a:r>
              <a:rPr lang="pt-BR" sz="2000" b="1" u="sng" dirty="0">
                <a:solidFill>
                  <a:srgbClr val="0000FF"/>
                </a:solidFill>
              </a:rPr>
              <a:t>CONSULTA PÚBLICA</a:t>
            </a:r>
            <a:r>
              <a:rPr lang="pt-BR" sz="1800" dirty="0"/>
              <a:t>:</a:t>
            </a:r>
          </a:p>
          <a:p>
            <a:pPr marL="0" indent="0" algn="just">
              <a:buNone/>
            </a:pPr>
            <a:r>
              <a:rPr lang="pt-BR" sz="1800" b="1" dirty="0"/>
              <a:t>As informações encaminhadas por meio dos demonstrativos são utilizadas para as ações de acompanhamento e supervisão desses regimes, mas sua maior importância reside no controle social da gestão da previdência do servidor, cujos demonstrativos são disponibilizados para consulta no site da Previdencia Social, por meio de consulta pública.</a:t>
            </a:r>
          </a:p>
          <a:p>
            <a:pPr marL="0" indent="0">
              <a:buNone/>
            </a:pPr>
            <a:endParaRPr lang="pt-BR" sz="1800" b="1" dirty="0"/>
          </a:p>
          <a:p>
            <a:pPr>
              <a:buFont typeface="Wingdings" panose="05000000000000000000" pitchFamily="2" charset="2"/>
              <a:buChar char="q"/>
            </a:pPr>
            <a:endParaRPr lang="pt-BR" sz="1800" b="1" dirty="0"/>
          </a:p>
          <a:p>
            <a:pPr marL="0" indent="0">
              <a:buNone/>
            </a:pPr>
            <a:endParaRPr lang="pt-BR" sz="1800" b="1" dirty="0"/>
          </a:p>
        </p:txBody>
      </p:sp>
    </p:spTree>
    <p:extLst>
      <p:ext uri="{BB962C8B-B14F-4D97-AF65-F5344CB8AC3E}">
        <p14:creationId xmlns:p14="http://schemas.microsoft.com/office/powerpoint/2010/main" val="4097547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07568" y="188640"/>
            <a:ext cx="5338936" cy="490066"/>
          </a:xfrm>
        </p:spPr>
        <p:txBody>
          <a:bodyPr/>
          <a:lstStyle/>
          <a:p>
            <a:r>
              <a:rPr lang="pt-BR" sz="2400" b="1" dirty="0">
                <a:solidFill>
                  <a:schemeClr val="bg1"/>
                </a:solidFill>
                <a:latin typeface="Arial" panose="020B0604020202020204" pitchFamily="34" charset="0"/>
                <a:cs typeface="Arial" panose="020B0604020202020204" pitchFamily="34" charset="0"/>
              </a:rPr>
              <a:t>AUDITORIA: INSTRUMENTO DE MELHORIA DA GESTÃO DO RPPS</a:t>
            </a:r>
          </a:p>
        </p:txBody>
      </p:sp>
      <p:sp>
        <p:nvSpPr>
          <p:cNvPr id="3" name="Espaço Reservado para Conteúdo 2"/>
          <p:cNvSpPr>
            <a:spLocks noGrp="1"/>
          </p:cNvSpPr>
          <p:nvPr>
            <p:ph idx="1"/>
          </p:nvPr>
        </p:nvSpPr>
        <p:spPr>
          <a:xfrm>
            <a:off x="1981200" y="908720"/>
            <a:ext cx="8229600" cy="5328592"/>
          </a:xfrm>
        </p:spPr>
        <p:txBody>
          <a:bodyPr/>
          <a:lstStyle/>
          <a:p>
            <a:pPr marL="0" indent="0">
              <a:buNone/>
            </a:pPr>
            <a:r>
              <a:rPr lang="pt-BR" sz="2000" b="1" u="sng" dirty="0">
                <a:solidFill>
                  <a:srgbClr val="0000FF"/>
                </a:solidFill>
              </a:rPr>
              <a:t>OBJETIVO DOS RPPS</a:t>
            </a:r>
            <a:r>
              <a:rPr lang="pt-BR" sz="2000" b="1" dirty="0">
                <a:solidFill>
                  <a:srgbClr val="0000FF"/>
                </a:solidFill>
              </a:rPr>
              <a:t>:</a:t>
            </a:r>
          </a:p>
          <a:p>
            <a:pPr algn="just">
              <a:buFont typeface="Wingdings" panose="05000000000000000000" pitchFamily="2" charset="2"/>
              <a:buChar char="ü"/>
            </a:pPr>
            <a:r>
              <a:rPr lang="pt-BR" sz="1800" b="1" dirty="0"/>
              <a:t>GARANTIR OS DIREITOS PREVIDENCIÁRIOS ASSEGURADOS AOS SEUS SERVIDORES VINCULADOS AOS RPPS E AOS SEUS DEPENDENTES.</a:t>
            </a:r>
            <a:endParaRPr lang="pt-BR" sz="1800" dirty="0"/>
          </a:p>
          <a:p>
            <a:pPr marL="0" indent="0">
              <a:buNone/>
            </a:pPr>
            <a:r>
              <a:rPr lang="pt-BR" sz="2000" b="1" u="sng" dirty="0">
                <a:solidFill>
                  <a:srgbClr val="0000FF"/>
                </a:solidFill>
              </a:rPr>
              <a:t>CERTIFICADO DE REGULARIDADE PREVIDENCÍARIA:</a:t>
            </a:r>
          </a:p>
          <a:p>
            <a:pPr algn="just">
              <a:buFont typeface="Wingdings" panose="05000000000000000000" pitchFamily="2" charset="2"/>
              <a:buChar char="ü"/>
            </a:pPr>
            <a:r>
              <a:rPr lang="pt-BR" sz="1800" b="1" dirty="0"/>
              <a:t>ATESTAR O CUMPRIMENTO DAS REGRAS CONSTITUCIONAIS E LEGAIS RELATIVAS À ORGANIZAÇÃO E O FUNCIONAMENTO DOS RPPS.</a:t>
            </a:r>
          </a:p>
          <a:p>
            <a:pPr marL="0" indent="0" algn="just">
              <a:buNone/>
            </a:pPr>
            <a:endParaRPr lang="pt-BR" sz="2000" b="1" u="sng" dirty="0">
              <a:solidFill>
                <a:srgbClr val="0000FF"/>
              </a:solidFill>
            </a:endParaRPr>
          </a:p>
          <a:p>
            <a:pPr marL="0" indent="0" algn="just">
              <a:buNone/>
            </a:pPr>
            <a:r>
              <a:rPr lang="pt-BR" sz="2000" b="1" u="sng" dirty="0">
                <a:solidFill>
                  <a:srgbClr val="0000FF"/>
                </a:solidFill>
              </a:rPr>
              <a:t>AÇÕES DA AUDITORIA:</a:t>
            </a:r>
          </a:p>
          <a:p>
            <a:pPr algn="just">
              <a:buFont typeface="Wingdings" panose="05000000000000000000" pitchFamily="2" charset="2"/>
              <a:buChar char="ü"/>
            </a:pPr>
            <a:r>
              <a:rPr lang="pt-BR" sz="1800" b="1" dirty="0"/>
              <a:t>VERIFICAÇÃO DA REGULARIDADE DOS DIVERSOS CRITÉRIOS PARA EFEITO DE EMISSÃO DO CRP.</a:t>
            </a:r>
          </a:p>
          <a:p>
            <a:pPr algn="just">
              <a:buFont typeface="Wingdings" panose="05000000000000000000" pitchFamily="2" charset="2"/>
              <a:buChar char="v"/>
            </a:pPr>
            <a:r>
              <a:rPr lang="pt-BR" sz="1800" b="1" i="1" dirty="0"/>
              <a:t>IMPLANTAÇAO DE BOAS PRÁTICAS DE GESTÃO NO ÂMBITO DO RPPS, COM MELHORIAS DA SITUAÇÃO ADMINISTRATIVA, FINANCEIRA E ATUARIAL DOS RPPS, EM DECORRÊNCIA DO CUMPRIMENTO DAS NORMAS GERAIS DE ORGANIZAÇÃO E FUNCIONAMENTO DO RPPS, PREVISTAS NA LEI Nº 9.717, DE 1998.</a:t>
            </a:r>
            <a:endParaRPr lang="pt-BR" sz="1800" b="1" dirty="0"/>
          </a:p>
        </p:txBody>
      </p:sp>
    </p:spTree>
    <p:extLst>
      <p:ext uri="{BB962C8B-B14F-4D97-AF65-F5344CB8AC3E}">
        <p14:creationId xmlns:p14="http://schemas.microsoft.com/office/powerpoint/2010/main" val="515335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09600" y="1062612"/>
            <a:ext cx="10972799" cy="494180"/>
          </a:xfrm>
        </p:spPr>
        <p:txBody>
          <a:bodyPr>
            <a:noAutofit/>
          </a:bodyPr>
          <a:lstStyle/>
          <a:p>
            <a:r>
              <a:rPr lang="pt-BR" sz="2800" b="1" dirty="0" smtClean="0">
                <a:solidFill>
                  <a:srgbClr val="002060"/>
                </a:solidFill>
                <a:latin typeface="Arial" panose="020B0604020202020204" pitchFamily="34" charset="0"/>
                <a:ea typeface="+mn-ea"/>
                <a:cs typeface="Arial" panose="020B0604020202020204" pitchFamily="34" charset="0"/>
              </a:rPr>
              <a:t>INDICADORES DE PLANEJAMENTO: MATRIZ DE RISCO</a:t>
            </a:r>
            <a:endParaRPr lang="pt-BR" sz="2800" b="1" dirty="0">
              <a:solidFill>
                <a:srgbClr val="002060"/>
              </a:solidFill>
              <a:latin typeface="Arial" panose="020B0604020202020204" pitchFamily="34" charset="0"/>
              <a:ea typeface="+mn-ea"/>
              <a:cs typeface="Arial" panose="020B0604020202020204" pitchFamily="34" charset="0"/>
            </a:endParaRPr>
          </a:p>
        </p:txBody>
      </p:sp>
      <p:sp>
        <p:nvSpPr>
          <p:cNvPr id="2" name="Espaço Reservado para Conteúdo 1"/>
          <p:cNvSpPr>
            <a:spLocks noGrp="1"/>
          </p:cNvSpPr>
          <p:nvPr>
            <p:ph idx="1"/>
          </p:nvPr>
        </p:nvSpPr>
        <p:spPr>
          <a:xfrm>
            <a:off x="609600" y="1811957"/>
            <a:ext cx="10972800" cy="4425355"/>
          </a:xfrm>
        </p:spPr>
        <p:txBody>
          <a:bodyPr/>
          <a:lstStyle/>
          <a:p>
            <a:pPr>
              <a:lnSpc>
                <a:spcPct val="150000"/>
              </a:lnSpc>
              <a:buFont typeface="Wingdings" panose="05000000000000000000" pitchFamily="2" charset="2"/>
              <a:buChar char="§"/>
            </a:pPr>
            <a:r>
              <a:rPr lang="pt-BR" sz="2800" b="1" dirty="0" smtClean="0"/>
              <a:t>O </a:t>
            </a:r>
            <a:r>
              <a:rPr lang="pt-BR" sz="2800" b="1" dirty="0"/>
              <a:t>Sistema Baseado em Risco – SBR </a:t>
            </a:r>
            <a:r>
              <a:rPr lang="pt-BR" sz="2800" dirty="0"/>
              <a:t>foi desenvolvido para melhorar o processo de seleção dos entes federativos a serem auditados. A sua essência é composta por indicadores de risco que sugerem que um determinado grupo de entes precise ser auditado prioritariamente</a:t>
            </a:r>
            <a:r>
              <a:rPr lang="pt-BR" sz="2800" dirty="0" smtClean="0"/>
              <a:t>.</a:t>
            </a:r>
            <a:endParaRPr lang="pt-BR" sz="2800" dirty="0" smtClean="0"/>
          </a:p>
        </p:txBody>
      </p:sp>
    </p:spTree>
    <p:extLst>
      <p:ext uri="{BB962C8B-B14F-4D97-AF65-F5344CB8AC3E}">
        <p14:creationId xmlns:p14="http://schemas.microsoft.com/office/powerpoint/2010/main" val="28919719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09600" y="1062612"/>
            <a:ext cx="10972799" cy="494180"/>
          </a:xfrm>
        </p:spPr>
        <p:txBody>
          <a:bodyPr>
            <a:noAutofit/>
          </a:bodyPr>
          <a:lstStyle/>
          <a:p>
            <a:r>
              <a:rPr lang="pt-BR" sz="2800" b="1" dirty="0" smtClean="0">
                <a:solidFill>
                  <a:srgbClr val="002060"/>
                </a:solidFill>
                <a:latin typeface="Arial" panose="020B0604020202020204" pitchFamily="34" charset="0"/>
                <a:ea typeface="+mn-ea"/>
                <a:cs typeface="Arial" panose="020B0604020202020204" pitchFamily="34" charset="0"/>
              </a:rPr>
              <a:t>INDICADORES DE PLANEJAMENTO: MATRIZ DE RISCO</a:t>
            </a:r>
            <a:endParaRPr lang="pt-BR" sz="2800" b="1" dirty="0">
              <a:solidFill>
                <a:srgbClr val="002060"/>
              </a:solidFill>
              <a:latin typeface="Arial" panose="020B0604020202020204" pitchFamily="34" charset="0"/>
              <a:ea typeface="+mn-ea"/>
              <a:cs typeface="Arial" panose="020B0604020202020204" pitchFamily="34" charset="0"/>
            </a:endParaRPr>
          </a:p>
        </p:txBody>
      </p:sp>
      <p:sp>
        <p:nvSpPr>
          <p:cNvPr id="2" name="Espaço Reservado para Conteúdo 1"/>
          <p:cNvSpPr>
            <a:spLocks noGrp="1"/>
          </p:cNvSpPr>
          <p:nvPr>
            <p:ph idx="1"/>
          </p:nvPr>
        </p:nvSpPr>
        <p:spPr>
          <a:xfrm>
            <a:off x="479376" y="1772816"/>
            <a:ext cx="11233248" cy="4425355"/>
          </a:xfrm>
        </p:spPr>
        <p:txBody>
          <a:bodyPr/>
          <a:lstStyle/>
          <a:p>
            <a:pPr marL="0" indent="0">
              <a:buNone/>
            </a:pPr>
            <a:r>
              <a:rPr lang="pt-BR" sz="1800" dirty="0"/>
              <a:t>ORIENTAÇÃO INTERNA SPPS Nº 01, de 12 de dezembro de </a:t>
            </a:r>
            <a:r>
              <a:rPr lang="pt-BR" sz="1800" dirty="0" smtClean="0"/>
              <a:t>2014, </a:t>
            </a:r>
            <a:r>
              <a:rPr lang="pt-BR" sz="1800" dirty="0"/>
              <a:t>“define as diretrizes a serem observadas no planejamento anual de auditorias diretas dos Regime Próprios de Previdência Social – RPPS da União, dos Estados, do Distrito Federal e do </a:t>
            </a:r>
            <a:r>
              <a:rPr lang="pt-BR" sz="1800" dirty="0" smtClean="0"/>
              <a:t>Municípios.</a:t>
            </a:r>
            <a:endParaRPr lang="pt-BR" sz="1800" dirty="0"/>
          </a:p>
          <a:p>
            <a:pPr marL="0" indent="0">
              <a:buNone/>
            </a:pPr>
            <a:r>
              <a:rPr lang="pt-BR" sz="1800" dirty="0"/>
              <a:t>- Estabeleceu que compete </a:t>
            </a:r>
            <a:r>
              <a:rPr lang="pt-BR" sz="1800" dirty="0" smtClean="0"/>
              <a:t>à então </a:t>
            </a:r>
            <a:r>
              <a:rPr lang="pt-BR" sz="1800" dirty="0"/>
              <a:t>Coordenação de Auditoria – COAUD da Coordenação-Geral de Auditoria, Contabilidade e Investimentos, </a:t>
            </a:r>
            <a:r>
              <a:rPr lang="pt-BR" sz="1800" dirty="0" smtClean="0"/>
              <a:t>elaborar </a:t>
            </a:r>
            <a:r>
              <a:rPr lang="pt-BR" sz="1800" dirty="0"/>
              <a:t>o planejamento anual das auditorias diretas nos RPPS.</a:t>
            </a:r>
          </a:p>
          <a:p>
            <a:pPr marL="0" indent="0">
              <a:buNone/>
            </a:pPr>
            <a:r>
              <a:rPr lang="pt-BR" sz="1800" dirty="0"/>
              <a:t>- Estabeleceu a Supervisão baseada em Riscos - MATRIZ DE RISCO. O planejamento da ação fiscal, passou a ser baseado em matriz de risco, que considera duas dimensões: análise de indicadores relevantes (probabilidade) e relevância do porte (impacto). O cruzamento das duas dimensões resulta na classificação e na priorização dos entes a serem auditados.</a:t>
            </a:r>
          </a:p>
          <a:p>
            <a:pPr marL="0" indent="0">
              <a:buNone/>
            </a:pPr>
            <a:r>
              <a:rPr lang="pt-BR" sz="1800" dirty="0"/>
              <a:t>- Estabeleceu a classificação de porte grande, médio ou pequeno para os RPPS, criou submetas e sistemas de pontos; e dividiu os municípios em Regiões de Auditoria no intuito de despersonalizar o processo de seleção das auditorias. </a:t>
            </a:r>
          </a:p>
          <a:p>
            <a:pPr marL="0" indent="0">
              <a:buNone/>
            </a:pPr>
            <a:r>
              <a:rPr lang="pt-BR" sz="1800" dirty="0"/>
              <a:t>- A fim de operacionalizar a OI acima, o </a:t>
            </a:r>
            <a:r>
              <a:rPr lang="pt-BR" sz="1800" dirty="0" smtClean="0"/>
              <a:t>então DRPSP </a:t>
            </a:r>
            <a:r>
              <a:rPr lang="pt-BR" sz="1800" dirty="0"/>
              <a:t>operacionalizou o SIGA – SISTEMA DE INFORMAÇÕES GERENCIAIS DE ATENDIMENTO E DE AUDITORIA, ferramenta informatizada </a:t>
            </a:r>
            <a:r>
              <a:rPr lang="pt-BR" sz="1800" dirty="0" smtClean="0"/>
              <a:t>implementada, </a:t>
            </a:r>
            <a:r>
              <a:rPr lang="pt-BR" sz="1800" dirty="0"/>
              <a:t>para, dentre outras funcionalidades, elaborar o planejamento, o acompanhamento e a execução das auditorias fiscais, a partir do 2º semestre de 2016.</a:t>
            </a:r>
          </a:p>
          <a:p>
            <a:pPr marL="0" indent="0">
              <a:buNone/>
            </a:pPr>
            <a:endParaRPr lang="pt-BR" sz="2800" dirty="0"/>
          </a:p>
        </p:txBody>
      </p:sp>
    </p:spTree>
    <p:extLst>
      <p:ext uri="{BB962C8B-B14F-4D97-AF65-F5344CB8AC3E}">
        <p14:creationId xmlns:p14="http://schemas.microsoft.com/office/powerpoint/2010/main" val="2934663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09600" y="908720"/>
            <a:ext cx="10972799" cy="494180"/>
          </a:xfrm>
        </p:spPr>
        <p:txBody>
          <a:bodyPr>
            <a:noAutofit/>
          </a:bodyPr>
          <a:lstStyle/>
          <a:p>
            <a:r>
              <a:rPr lang="pt-BR" sz="2800" b="1" dirty="0" smtClean="0">
                <a:solidFill>
                  <a:srgbClr val="002060"/>
                </a:solidFill>
                <a:latin typeface="Arial" panose="020B0604020202020204" pitchFamily="34" charset="0"/>
                <a:ea typeface="+mn-ea"/>
                <a:cs typeface="Arial" panose="020B0604020202020204" pitchFamily="34" charset="0"/>
              </a:rPr>
              <a:t>INDICADORES DE PLANEJAMENTO: MATRIZ DE RISCO</a:t>
            </a:r>
            <a:endParaRPr lang="pt-BR" sz="2800" b="1" dirty="0">
              <a:solidFill>
                <a:srgbClr val="002060"/>
              </a:solidFill>
              <a:latin typeface="Arial" panose="020B0604020202020204" pitchFamily="34" charset="0"/>
              <a:ea typeface="+mn-ea"/>
              <a:cs typeface="Arial" panose="020B0604020202020204" pitchFamily="34" charset="0"/>
            </a:endParaRPr>
          </a:p>
        </p:txBody>
      </p:sp>
      <p:sp>
        <p:nvSpPr>
          <p:cNvPr id="2" name="Espaço Reservado para Conteúdo 1"/>
          <p:cNvSpPr>
            <a:spLocks noGrp="1"/>
          </p:cNvSpPr>
          <p:nvPr>
            <p:ph idx="1"/>
          </p:nvPr>
        </p:nvSpPr>
        <p:spPr>
          <a:xfrm>
            <a:off x="407368" y="1556792"/>
            <a:ext cx="11305256" cy="4910113"/>
          </a:xfrm>
        </p:spPr>
        <p:txBody>
          <a:bodyPr/>
          <a:lstStyle/>
          <a:p>
            <a:pPr marL="0" indent="0">
              <a:buNone/>
            </a:pPr>
            <a:r>
              <a:rPr lang="pt-BR" sz="2400" b="1" i="1" dirty="0" smtClean="0"/>
              <a:t>São quatro os </a:t>
            </a:r>
            <a:r>
              <a:rPr lang="pt-BR" sz="2400" b="1" i="1" dirty="0"/>
              <a:t>indicadores adotados no </a:t>
            </a:r>
            <a:r>
              <a:rPr lang="pt-BR" sz="2400" b="1" i="1" dirty="0" err="1" smtClean="0"/>
              <a:t>SBR</a:t>
            </a:r>
            <a:r>
              <a:rPr lang="pt-BR" sz="2400" b="1" i="1" dirty="0" smtClean="0"/>
              <a:t> </a:t>
            </a:r>
            <a:r>
              <a:rPr lang="pt-BR" sz="2400" b="1" i="1" dirty="0" smtClean="0"/>
              <a:t>para </a:t>
            </a:r>
            <a:r>
              <a:rPr lang="pt-BR" sz="2400" b="1" i="1" dirty="0"/>
              <a:t>a formação de um “ranking” de </a:t>
            </a:r>
            <a:r>
              <a:rPr lang="pt-BR" sz="2400" b="1" i="1" dirty="0" smtClean="0"/>
              <a:t>seleção:</a:t>
            </a:r>
          </a:p>
          <a:p>
            <a:pPr>
              <a:buFont typeface="Wingdings" panose="05000000000000000000" pitchFamily="2" charset="2"/>
              <a:buChar char="ü"/>
            </a:pPr>
            <a:r>
              <a:rPr lang="pt-BR" sz="2400" dirty="0" smtClean="0"/>
              <a:t>Prazo de envio do </a:t>
            </a:r>
            <a:r>
              <a:rPr lang="pt-BR" sz="2400" dirty="0"/>
              <a:t>DIPR: Aponta para os RPPS que não entregam ou atrasam com regularidade a entrega do </a:t>
            </a:r>
            <a:r>
              <a:rPr lang="pt-BR" sz="2400" dirty="0" smtClean="0"/>
              <a:t>DIPR.</a:t>
            </a:r>
          </a:p>
          <a:p>
            <a:pPr>
              <a:buFont typeface="Wingdings" panose="05000000000000000000" pitchFamily="2" charset="2"/>
              <a:buChar char="ü"/>
            </a:pPr>
            <a:r>
              <a:rPr lang="pt-BR" sz="2400" dirty="0" smtClean="0"/>
              <a:t>Tempo </a:t>
            </a:r>
            <a:r>
              <a:rPr lang="pt-BR" sz="2400" dirty="0"/>
              <a:t>da Última Auditoria: Busca manter um intervalo máximo de 05 anos entre duas auditorias no mesmo ente. </a:t>
            </a:r>
            <a:endParaRPr lang="pt-BR" sz="2400" dirty="0" smtClean="0"/>
          </a:p>
          <a:p>
            <a:pPr>
              <a:buFont typeface="Wingdings" panose="05000000000000000000" pitchFamily="2" charset="2"/>
              <a:buChar char="ü"/>
            </a:pPr>
            <a:r>
              <a:rPr lang="pt-BR" sz="2400" dirty="0" smtClean="0"/>
              <a:t>Débito </a:t>
            </a:r>
            <a:r>
              <a:rPr lang="pt-BR" sz="2400" dirty="0"/>
              <a:t>de </a:t>
            </a:r>
            <a:r>
              <a:rPr lang="pt-BR" sz="2400" dirty="0" smtClean="0"/>
              <a:t>Contribuição: </a:t>
            </a:r>
            <a:r>
              <a:rPr lang="pt-BR" sz="2400" dirty="0"/>
              <a:t>Mostra os RPPS </a:t>
            </a:r>
            <a:r>
              <a:rPr lang="pt-BR" sz="2400" dirty="0" smtClean="0"/>
              <a:t>com falhas </a:t>
            </a:r>
            <a:r>
              <a:rPr lang="pt-BR" sz="2400" dirty="0"/>
              <a:t>expressivas nos repasses das contribuições previdenciárias.</a:t>
            </a:r>
          </a:p>
          <a:p>
            <a:pPr>
              <a:buFont typeface="Wingdings" panose="05000000000000000000" pitchFamily="2" charset="2"/>
              <a:buChar char="ü"/>
            </a:pPr>
            <a:r>
              <a:rPr lang="pt-BR" sz="2400" dirty="0" smtClean="0"/>
              <a:t>Diferença </a:t>
            </a:r>
            <a:r>
              <a:rPr lang="pt-BR" sz="2400" dirty="0"/>
              <a:t>no Resultado </a:t>
            </a:r>
            <a:r>
              <a:rPr lang="pt-BR" sz="2400" dirty="0" smtClean="0"/>
              <a:t>Financeiro: Cruza </a:t>
            </a:r>
            <a:r>
              <a:rPr lang="pt-BR" sz="2400" dirty="0"/>
              <a:t>Demonstrativos distintos para identificar discrepâncias entre as sobras financeiras e o aumento das reservas previdenciárias.</a:t>
            </a:r>
          </a:p>
          <a:p>
            <a:endParaRPr lang="pt-BR" dirty="0"/>
          </a:p>
        </p:txBody>
      </p:sp>
      <p:sp>
        <p:nvSpPr>
          <p:cNvPr id="5" name="Retângulo 4"/>
          <p:cNvSpPr/>
          <p:nvPr/>
        </p:nvSpPr>
        <p:spPr>
          <a:xfrm>
            <a:off x="10191679" y="6568921"/>
            <a:ext cx="603050" cy="215444"/>
          </a:xfrm>
          <a:prstGeom prst="rect">
            <a:avLst/>
          </a:prstGeom>
        </p:spPr>
        <p:txBody>
          <a:bodyPr wrap="none">
            <a:spAutoFit/>
          </a:bodyPr>
          <a:lstStyle/>
          <a:p>
            <a:r>
              <a:rPr lang="pt-BR" sz="800" dirty="0" smtClean="0">
                <a:solidFill>
                  <a:srgbClr val="000000"/>
                </a:solidFill>
                <a:latin typeface="Perpetua" panose="02020502060401020303" pitchFamily="18" charset="0"/>
              </a:rPr>
              <a:t>CADPREV</a:t>
            </a:r>
            <a:endParaRPr lang="pt-BR" sz="800" dirty="0"/>
          </a:p>
        </p:txBody>
      </p:sp>
    </p:spTree>
    <p:extLst>
      <p:ext uri="{BB962C8B-B14F-4D97-AF65-F5344CB8AC3E}">
        <p14:creationId xmlns:p14="http://schemas.microsoft.com/office/powerpoint/2010/main" val="4125662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09600" y="908720"/>
            <a:ext cx="10972799" cy="494180"/>
          </a:xfrm>
        </p:spPr>
        <p:txBody>
          <a:bodyPr>
            <a:noAutofit/>
          </a:bodyPr>
          <a:lstStyle/>
          <a:p>
            <a:r>
              <a:rPr lang="pt-BR" sz="2800" b="1" dirty="0" smtClean="0">
                <a:solidFill>
                  <a:srgbClr val="002060"/>
                </a:solidFill>
                <a:latin typeface="Arial" panose="020B0604020202020204" pitchFamily="34" charset="0"/>
                <a:ea typeface="+mn-ea"/>
                <a:cs typeface="Arial" panose="020B0604020202020204" pitchFamily="34" charset="0"/>
              </a:rPr>
              <a:t>Porte dos Entes</a:t>
            </a:r>
            <a:endParaRPr lang="pt-BR" sz="2800" b="1" dirty="0">
              <a:solidFill>
                <a:srgbClr val="002060"/>
              </a:solidFill>
              <a:latin typeface="Arial" panose="020B0604020202020204" pitchFamily="34" charset="0"/>
              <a:ea typeface="+mn-ea"/>
              <a:cs typeface="Arial" panose="020B0604020202020204" pitchFamily="34" charset="0"/>
            </a:endParaRPr>
          </a:p>
        </p:txBody>
      </p:sp>
      <p:sp>
        <p:nvSpPr>
          <p:cNvPr id="2" name="Espaço Reservado para Conteúdo 1"/>
          <p:cNvSpPr>
            <a:spLocks noGrp="1"/>
          </p:cNvSpPr>
          <p:nvPr>
            <p:ph idx="1"/>
          </p:nvPr>
        </p:nvSpPr>
        <p:spPr>
          <a:xfrm>
            <a:off x="277143" y="1530854"/>
            <a:ext cx="11305256" cy="4910113"/>
          </a:xfrm>
        </p:spPr>
        <p:txBody>
          <a:bodyPr/>
          <a:lstStyle/>
          <a:p>
            <a:pPr marL="514350" indent="-514350">
              <a:buAutoNum type="arabicPeriod"/>
            </a:pPr>
            <a:r>
              <a:rPr lang="pt-BR" dirty="0" smtClean="0"/>
              <a:t>Definição de Grande, Médio e Pequeno porte: </a:t>
            </a:r>
            <a:r>
              <a:rPr lang="pt-BR" sz="2800" dirty="0" smtClean="0"/>
              <a:t>(fotografia de 2016)</a:t>
            </a:r>
          </a:p>
          <a:p>
            <a:pPr marL="914400" lvl="1" indent="-514350">
              <a:buFont typeface="+mj-lt"/>
              <a:buAutoNum type="alphaLcParenR"/>
            </a:pPr>
            <a:r>
              <a:rPr lang="pt-BR" dirty="0" smtClean="0"/>
              <a:t>Por concentração de n° de segurados – G 80%; M 15%; P 5% </a:t>
            </a:r>
            <a:endParaRPr lang="pt-BR" dirty="0"/>
          </a:p>
          <a:p>
            <a:pPr marL="0" indent="0">
              <a:buNone/>
            </a:pPr>
            <a:endParaRPr lang="pt-BR" dirty="0"/>
          </a:p>
        </p:txBody>
      </p:sp>
      <p:sp>
        <p:nvSpPr>
          <p:cNvPr id="5" name="Retângulo 4"/>
          <p:cNvSpPr/>
          <p:nvPr/>
        </p:nvSpPr>
        <p:spPr>
          <a:xfrm>
            <a:off x="10191679" y="6568921"/>
            <a:ext cx="603050" cy="215444"/>
          </a:xfrm>
          <a:prstGeom prst="rect">
            <a:avLst/>
          </a:prstGeom>
        </p:spPr>
        <p:txBody>
          <a:bodyPr wrap="none">
            <a:spAutoFit/>
          </a:bodyPr>
          <a:lstStyle/>
          <a:p>
            <a:r>
              <a:rPr lang="pt-BR" sz="800" dirty="0" smtClean="0">
                <a:solidFill>
                  <a:srgbClr val="000000"/>
                </a:solidFill>
                <a:latin typeface="Perpetua" panose="02020502060401020303" pitchFamily="18" charset="0"/>
              </a:rPr>
              <a:t>CADPREV</a:t>
            </a:r>
            <a:endParaRPr lang="pt-BR" sz="800" dirty="0"/>
          </a:p>
        </p:txBody>
      </p:sp>
      <p:graphicFrame>
        <p:nvGraphicFramePr>
          <p:cNvPr id="10" name="Tabela 9"/>
          <p:cNvGraphicFramePr>
            <a:graphicFrameLocks noGrp="1"/>
          </p:cNvGraphicFramePr>
          <p:nvPr>
            <p:extLst>
              <p:ext uri="{D42A27DB-BD31-4B8C-83A1-F6EECF244321}">
                <p14:modId xmlns:p14="http://schemas.microsoft.com/office/powerpoint/2010/main" val="1457119022"/>
              </p:ext>
            </p:extLst>
          </p:nvPr>
        </p:nvGraphicFramePr>
        <p:xfrm>
          <a:off x="6888088" y="3067226"/>
          <a:ext cx="3513849" cy="1711621"/>
        </p:xfrm>
        <a:graphic>
          <a:graphicData uri="http://schemas.openxmlformats.org/drawingml/2006/table">
            <a:tbl>
              <a:tblPr>
                <a:tableStyleId>{5C22544A-7EE6-4342-B048-85BDC9FD1C3A}</a:tableStyleId>
              </a:tblPr>
              <a:tblGrid>
                <a:gridCol w="1197658"/>
                <a:gridCol w="719314"/>
                <a:gridCol w="561065"/>
                <a:gridCol w="1035812"/>
              </a:tblGrid>
              <a:tr h="547253">
                <a:tc>
                  <a:txBody>
                    <a:bodyPr/>
                    <a:lstStyle/>
                    <a:p>
                      <a:pPr algn="ctr" fontAlgn="ctr"/>
                      <a:r>
                        <a:rPr lang="pt-BR" sz="1400" u="none" strike="noStrike" dirty="0">
                          <a:effectLst/>
                        </a:rPr>
                        <a:t>Porte</a:t>
                      </a:r>
                      <a:endParaRPr lang="pt-BR" sz="1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N° Entes</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Faixa de Corte</a:t>
                      </a:r>
                      <a:endParaRPr lang="pt-BR" sz="1400" b="0" i="0" u="none" strike="noStrike">
                        <a:solidFill>
                          <a:srgbClr val="000000"/>
                        </a:solidFill>
                        <a:effectLst/>
                        <a:latin typeface="Times New Roman" panose="02020603050405020304" pitchFamily="18" charset="0"/>
                      </a:endParaRPr>
                    </a:p>
                  </a:txBody>
                  <a:tcPr marL="9525" marR="9525" marT="9525" marB="0" anchor="ctr"/>
                </a:tc>
              </a:tr>
              <a:tr h="291092">
                <a:tc>
                  <a:txBody>
                    <a:bodyPr/>
                    <a:lstStyle/>
                    <a:p>
                      <a:pPr algn="ctr" fontAlgn="ctr"/>
                      <a:r>
                        <a:rPr lang="pt-BR" sz="1400" u="none" strike="noStrike">
                          <a:effectLst/>
                        </a:rPr>
                        <a:t>Grandes (G)</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210</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10%</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5328</a:t>
                      </a:r>
                      <a:endParaRPr lang="pt-BR" sz="1400" b="0" i="0" u="none" strike="noStrike">
                        <a:solidFill>
                          <a:srgbClr val="000000"/>
                        </a:solidFill>
                        <a:effectLst/>
                        <a:latin typeface="Times New Roman" panose="02020603050405020304" pitchFamily="18" charset="0"/>
                      </a:endParaRPr>
                    </a:p>
                  </a:txBody>
                  <a:tcPr marL="9525" marR="9525" marT="9525" marB="0" anchor="ctr"/>
                </a:tc>
              </a:tr>
              <a:tr h="291092">
                <a:tc>
                  <a:txBody>
                    <a:bodyPr/>
                    <a:lstStyle/>
                    <a:p>
                      <a:pPr algn="ctr" fontAlgn="ctr"/>
                      <a:r>
                        <a:rPr lang="pt-BR" sz="1400" u="none" strike="noStrike">
                          <a:effectLst/>
                        </a:rPr>
                        <a:t>Médios (M)</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534</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25%</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677</a:t>
                      </a:r>
                      <a:endParaRPr lang="pt-BR" sz="1400" b="0" i="0" u="none" strike="noStrike">
                        <a:solidFill>
                          <a:srgbClr val="000000"/>
                        </a:solidFill>
                        <a:effectLst/>
                        <a:latin typeface="Times New Roman" panose="02020603050405020304" pitchFamily="18" charset="0"/>
                      </a:endParaRPr>
                    </a:p>
                  </a:txBody>
                  <a:tcPr marL="9525" marR="9525" marT="9525" marB="0" anchor="ctr"/>
                </a:tc>
              </a:tr>
              <a:tr h="291092">
                <a:tc>
                  <a:txBody>
                    <a:bodyPr/>
                    <a:lstStyle/>
                    <a:p>
                      <a:pPr algn="ctr" fontAlgn="ctr"/>
                      <a:r>
                        <a:rPr lang="pt-BR" sz="1400" u="none" strike="noStrike">
                          <a:effectLst/>
                        </a:rPr>
                        <a:t>Pequenos (P)</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1355</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65%</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0</a:t>
                      </a:r>
                      <a:endParaRPr lang="pt-BR" sz="1400" b="0" i="0" u="none" strike="noStrike">
                        <a:solidFill>
                          <a:srgbClr val="000000"/>
                        </a:solidFill>
                        <a:effectLst/>
                        <a:latin typeface="Times New Roman" panose="02020603050405020304" pitchFamily="18" charset="0"/>
                      </a:endParaRPr>
                    </a:p>
                  </a:txBody>
                  <a:tcPr marL="9525" marR="9525" marT="9525" marB="0" anchor="ctr"/>
                </a:tc>
              </a:tr>
              <a:tr h="291092">
                <a:tc>
                  <a:txBody>
                    <a:bodyPr/>
                    <a:lstStyle/>
                    <a:p>
                      <a:pPr algn="ctr" fontAlgn="ctr"/>
                      <a:r>
                        <a:rPr lang="pt-BR" sz="1400" u="none" strike="noStrike">
                          <a:effectLst/>
                        </a:rPr>
                        <a:t>Total</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2099</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dirty="0">
                          <a:effectLst/>
                        </a:rPr>
                        <a:t>100%</a:t>
                      </a:r>
                      <a:endParaRPr lang="pt-BR" sz="1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dirty="0">
                          <a:effectLst/>
                        </a:rPr>
                        <a:t> </a:t>
                      </a:r>
                      <a:endParaRPr lang="pt-BR" sz="1400" b="0" i="0" u="none" strike="noStrike" dirty="0">
                        <a:solidFill>
                          <a:srgbClr val="000000"/>
                        </a:solidFill>
                        <a:effectLst/>
                        <a:latin typeface="Times New Roman" panose="02020603050405020304" pitchFamily="18" charset="0"/>
                      </a:endParaRPr>
                    </a:p>
                  </a:txBody>
                  <a:tcPr marL="9525" marR="9525" marT="9525" marB="0" anchor="ctr"/>
                </a:tc>
              </a:tr>
            </a:tbl>
          </a:graphicData>
        </a:graphic>
      </p:graphicFrame>
      <p:graphicFrame>
        <p:nvGraphicFramePr>
          <p:cNvPr id="11" name="Gráfico 10"/>
          <p:cNvGraphicFramePr>
            <a:graphicFrameLocks/>
          </p:cNvGraphicFramePr>
          <p:nvPr>
            <p:extLst>
              <p:ext uri="{D42A27DB-BD31-4B8C-83A1-F6EECF244321}">
                <p14:modId xmlns:p14="http://schemas.microsoft.com/office/powerpoint/2010/main" val="234852655"/>
              </p:ext>
            </p:extLst>
          </p:nvPr>
        </p:nvGraphicFramePr>
        <p:xfrm>
          <a:off x="609600" y="3059592"/>
          <a:ext cx="5918448" cy="3381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75046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09600" y="908720"/>
            <a:ext cx="10972799" cy="494180"/>
          </a:xfrm>
        </p:spPr>
        <p:txBody>
          <a:bodyPr>
            <a:noAutofit/>
          </a:bodyPr>
          <a:lstStyle/>
          <a:p>
            <a:r>
              <a:rPr lang="pt-BR" sz="2800" b="1" dirty="0" smtClean="0">
                <a:solidFill>
                  <a:srgbClr val="002060"/>
                </a:solidFill>
                <a:latin typeface="Arial" panose="020B0604020202020204" pitchFamily="34" charset="0"/>
                <a:ea typeface="+mn-ea"/>
                <a:cs typeface="Arial" panose="020B0604020202020204" pitchFamily="34" charset="0"/>
              </a:rPr>
              <a:t>PLANEJAMENTO – 201x</a:t>
            </a:r>
            <a:endParaRPr lang="pt-BR" sz="2800" b="1" dirty="0">
              <a:solidFill>
                <a:srgbClr val="002060"/>
              </a:solidFill>
              <a:latin typeface="Arial" panose="020B0604020202020204" pitchFamily="34" charset="0"/>
              <a:ea typeface="+mn-ea"/>
              <a:cs typeface="Arial" panose="020B0604020202020204" pitchFamily="34" charset="0"/>
            </a:endParaRPr>
          </a:p>
        </p:txBody>
      </p:sp>
      <p:sp>
        <p:nvSpPr>
          <p:cNvPr id="2" name="Espaço Reservado para Conteúdo 1"/>
          <p:cNvSpPr>
            <a:spLocks noGrp="1"/>
          </p:cNvSpPr>
          <p:nvPr>
            <p:ph idx="1"/>
          </p:nvPr>
        </p:nvSpPr>
        <p:spPr>
          <a:xfrm>
            <a:off x="407368" y="1556792"/>
            <a:ext cx="11305256" cy="4910113"/>
          </a:xfrm>
        </p:spPr>
        <p:txBody>
          <a:bodyPr/>
          <a:lstStyle/>
          <a:p>
            <a:pPr marL="400050" lvl="1" indent="0">
              <a:buNone/>
            </a:pPr>
            <a:r>
              <a:rPr lang="pt-BR" dirty="0" smtClean="0"/>
              <a:t>b)	Por concentração de recursos – G 80%; M 15%; P 5% </a:t>
            </a:r>
            <a:endParaRPr lang="pt-BR" dirty="0"/>
          </a:p>
          <a:p>
            <a:pPr marL="0" indent="0">
              <a:buNone/>
            </a:pPr>
            <a:endParaRPr lang="pt-BR" dirty="0"/>
          </a:p>
        </p:txBody>
      </p:sp>
      <p:sp>
        <p:nvSpPr>
          <p:cNvPr id="5" name="Retângulo 4"/>
          <p:cNvSpPr/>
          <p:nvPr/>
        </p:nvSpPr>
        <p:spPr>
          <a:xfrm>
            <a:off x="10191679" y="6568921"/>
            <a:ext cx="603050" cy="215444"/>
          </a:xfrm>
          <a:prstGeom prst="rect">
            <a:avLst/>
          </a:prstGeom>
        </p:spPr>
        <p:txBody>
          <a:bodyPr wrap="none">
            <a:spAutoFit/>
          </a:bodyPr>
          <a:lstStyle/>
          <a:p>
            <a:r>
              <a:rPr lang="pt-BR" sz="800" dirty="0" smtClean="0">
                <a:solidFill>
                  <a:srgbClr val="000000"/>
                </a:solidFill>
                <a:latin typeface="Perpetua" panose="02020502060401020303" pitchFamily="18" charset="0"/>
              </a:rPr>
              <a:t>CADPREV</a:t>
            </a:r>
            <a:endParaRPr lang="pt-BR" sz="800" dirty="0"/>
          </a:p>
        </p:txBody>
      </p:sp>
      <p:graphicFrame>
        <p:nvGraphicFramePr>
          <p:cNvPr id="7" name="Gráfico 6"/>
          <p:cNvGraphicFramePr>
            <a:graphicFrameLocks/>
          </p:cNvGraphicFramePr>
          <p:nvPr>
            <p:extLst>
              <p:ext uri="{D42A27DB-BD31-4B8C-83A1-F6EECF244321}">
                <p14:modId xmlns:p14="http://schemas.microsoft.com/office/powerpoint/2010/main" val="33492836"/>
              </p:ext>
            </p:extLst>
          </p:nvPr>
        </p:nvGraphicFramePr>
        <p:xfrm>
          <a:off x="839416" y="2780928"/>
          <a:ext cx="5543550" cy="3381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ela 2"/>
          <p:cNvGraphicFramePr>
            <a:graphicFrameLocks noGrp="1"/>
          </p:cNvGraphicFramePr>
          <p:nvPr>
            <p:extLst>
              <p:ext uri="{D42A27DB-BD31-4B8C-83A1-F6EECF244321}">
                <p14:modId xmlns:p14="http://schemas.microsoft.com/office/powerpoint/2010/main" val="3647914770"/>
              </p:ext>
            </p:extLst>
          </p:nvPr>
        </p:nvGraphicFramePr>
        <p:xfrm>
          <a:off x="6699179" y="2780928"/>
          <a:ext cx="3492500" cy="2114550"/>
        </p:xfrm>
        <a:graphic>
          <a:graphicData uri="http://schemas.openxmlformats.org/drawingml/2006/table">
            <a:tbl>
              <a:tblPr>
                <a:tableStyleId>{5C22544A-7EE6-4342-B048-85BDC9FD1C3A}</a:tableStyleId>
              </a:tblPr>
              <a:tblGrid>
                <a:gridCol w="1066800"/>
                <a:gridCol w="609600"/>
                <a:gridCol w="609600"/>
                <a:gridCol w="1206500"/>
              </a:tblGrid>
              <a:tr h="447675">
                <a:tc>
                  <a:txBody>
                    <a:bodyPr/>
                    <a:lstStyle/>
                    <a:p>
                      <a:pPr algn="ctr" fontAlgn="ctr"/>
                      <a:r>
                        <a:rPr lang="pt-BR" sz="1400" u="none" strike="noStrike">
                          <a:effectLst/>
                        </a:rPr>
                        <a:t>Porte</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N° Entes</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Faixa de Corte</a:t>
                      </a:r>
                      <a:endParaRPr lang="pt-BR" sz="1400" b="0" i="0" u="none" strike="noStrike">
                        <a:solidFill>
                          <a:srgbClr val="000000"/>
                        </a:solidFill>
                        <a:effectLst/>
                        <a:latin typeface="Times New Roman" panose="02020603050405020304" pitchFamily="18" charset="0"/>
                      </a:endParaRPr>
                    </a:p>
                  </a:txBody>
                  <a:tcPr marL="9525" marR="9525" marT="9525" marB="0" anchor="ctr"/>
                </a:tc>
              </a:tr>
              <a:tr h="476250">
                <a:tc>
                  <a:txBody>
                    <a:bodyPr/>
                    <a:lstStyle/>
                    <a:p>
                      <a:pPr algn="ctr" fontAlgn="ctr"/>
                      <a:r>
                        <a:rPr lang="pt-BR" sz="1400" u="none" strike="noStrike">
                          <a:effectLst/>
                        </a:rPr>
                        <a:t>Grandes (G)</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379</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18%</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 49.028.355,07 </a:t>
                      </a:r>
                      <a:endParaRPr lang="pt-BR" sz="1400" b="0" i="0" u="none" strike="noStrike">
                        <a:solidFill>
                          <a:srgbClr val="000000"/>
                        </a:solidFill>
                        <a:effectLst/>
                        <a:latin typeface="Times New Roman" panose="02020603050405020304" pitchFamily="18" charset="0"/>
                      </a:endParaRPr>
                    </a:p>
                  </a:txBody>
                  <a:tcPr marL="9525" marR="9525" marT="9525" marB="0" anchor="ctr"/>
                </a:tc>
              </a:tr>
              <a:tr h="476250">
                <a:tc>
                  <a:txBody>
                    <a:bodyPr/>
                    <a:lstStyle/>
                    <a:p>
                      <a:pPr algn="ctr" fontAlgn="ctr"/>
                      <a:r>
                        <a:rPr lang="pt-BR" sz="1400" u="none" strike="noStrike">
                          <a:effectLst/>
                        </a:rPr>
                        <a:t>Médios (M)</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496</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24%</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 14.627.054,17 </a:t>
                      </a:r>
                      <a:endParaRPr lang="pt-BR" sz="1400" b="0" i="0" u="none" strike="noStrike">
                        <a:solidFill>
                          <a:srgbClr val="000000"/>
                        </a:solidFill>
                        <a:effectLst/>
                        <a:latin typeface="Times New Roman" panose="02020603050405020304" pitchFamily="18" charset="0"/>
                      </a:endParaRPr>
                    </a:p>
                  </a:txBody>
                  <a:tcPr marL="9525" marR="9525" marT="9525" marB="0" anchor="ctr"/>
                </a:tc>
              </a:tr>
              <a:tr h="476250">
                <a:tc>
                  <a:txBody>
                    <a:bodyPr/>
                    <a:lstStyle/>
                    <a:p>
                      <a:pPr algn="ctr" fontAlgn="ctr"/>
                      <a:r>
                        <a:rPr lang="pt-BR" sz="1400" u="none" strike="noStrike">
                          <a:effectLst/>
                        </a:rPr>
                        <a:t>Pequenos (P)</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1224</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58%</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                   -   </a:t>
                      </a:r>
                      <a:endParaRPr lang="pt-BR" sz="1400" b="0" i="0" u="none" strike="noStrike">
                        <a:solidFill>
                          <a:srgbClr val="000000"/>
                        </a:solidFill>
                        <a:effectLst/>
                        <a:latin typeface="Times New Roman" panose="02020603050405020304" pitchFamily="18" charset="0"/>
                      </a:endParaRPr>
                    </a:p>
                  </a:txBody>
                  <a:tcPr marL="9525" marR="9525" marT="9525" marB="0" anchor="ctr"/>
                </a:tc>
              </a:tr>
              <a:tr h="238125">
                <a:tc>
                  <a:txBody>
                    <a:bodyPr/>
                    <a:lstStyle/>
                    <a:p>
                      <a:pPr algn="ctr" fontAlgn="ctr"/>
                      <a:r>
                        <a:rPr lang="pt-BR" sz="1400" u="none" strike="noStrike">
                          <a:effectLst/>
                        </a:rPr>
                        <a:t>Total</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2099</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a:effectLst/>
                        </a:rPr>
                        <a:t>100%</a:t>
                      </a:r>
                      <a:endParaRPr lang="pt-BR" sz="14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pt-BR" sz="1400" u="none" strike="noStrike" dirty="0">
                          <a:effectLst/>
                        </a:rPr>
                        <a:t> </a:t>
                      </a:r>
                      <a:endParaRPr lang="pt-BR" sz="1400" b="0" i="0" u="none" strike="noStrike" dirty="0">
                        <a:solidFill>
                          <a:srgbClr val="000000"/>
                        </a:solidFill>
                        <a:effectLst/>
                        <a:latin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2053593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a:graphicFrameLocks/>
          </p:cNvGraphicFramePr>
          <p:nvPr>
            <p:extLst>
              <p:ext uri="{D42A27DB-BD31-4B8C-83A1-F6EECF244321}">
                <p14:modId xmlns:p14="http://schemas.microsoft.com/office/powerpoint/2010/main" val="646083568"/>
              </p:ext>
            </p:extLst>
          </p:nvPr>
        </p:nvGraphicFramePr>
        <p:xfrm>
          <a:off x="407368" y="1052736"/>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áfico 6"/>
          <p:cNvGraphicFramePr>
            <a:graphicFrameLocks/>
          </p:cNvGraphicFramePr>
          <p:nvPr>
            <p:extLst>
              <p:ext uri="{D42A27DB-BD31-4B8C-83A1-F6EECF244321}">
                <p14:modId xmlns:p14="http://schemas.microsoft.com/office/powerpoint/2010/main" val="902825547"/>
              </p:ext>
            </p:extLst>
          </p:nvPr>
        </p:nvGraphicFramePr>
        <p:xfrm>
          <a:off x="5087888" y="1233674"/>
          <a:ext cx="4464496" cy="2562262"/>
        </p:xfrm>
        <a:graphic>
          <a:graphicData uri="http://schemas.openxmlformats.org/drawingml/2006/chart">
            <c:chart xmlns:c="http://schemas.openxmlformats.org/drawingml/2006/chart" xmlns:r="http://schemas.openxmlformats.org/officeDocument/2006/relationships" r:id="rId3"/>
          </a:graphicData>
        </a:graphic>
      </p:graphicFrame>
      <p:sp>
        <p:nvSpPr>
          <p:cNvPr id="3" name="CaixaDeTexto 2"/>
          <p:cNvSpPr txBox="1"/>
          <p:nvPr/>
        </p:nvSpPr>
        <p:spPr>
          <a:xfrm>
            <a:off x="839416" y="864342"/>
            <a:ext cx="3384376" cy="369332"/>
          </a:xfrm>
          <a:prstGeom prst="rect">
            <a:avLst/>
          </a:prstGeom>
          <a:noFill/>
        </p:spPr>
        <p:txBody>
          <a:bodyPr wrap="square" rtlCol="0">
            <a:spAutoFit/>
          </a:bodyPr>
          <a:lstStyle/>
          <a:p>
            <a:pPr algn="ctr"/>
            <a:r>
              <a:rPr lang="pt-BR" dirty="0" smtClean="0"/>
              <a:t>Prazo de Entrega</a:t>
            </a:r>
            <a:endParaRPr lang="pt-BR" dirty="0" smtClean="0"/>
          </a:p>
        </p:txBody>
      </p:sp>
      <p:sp>
        <p:nvSpPr>
          <p:cNvPr id="8" name="CaixaDeTexto 7"/>
          <p:cNvSpPr txBox="1"/>
          <p:nvPr/>
        </p:nvSpPr>
        <p:spPr>
          <a:xfrm>
            <a:off x="5440194" y="824989"/>
            <a:ext cx="3384376" cy="369332"/>
          </a:xfrm>
          <a:prstGeom prst="rect">
            <a:avLst/>
          </a:prstGeom>
          <a:noFill/>
        </p:spPr>
        <p:txBody>
          <a:bodyPr wrap="square" rtlCol="0">
            <a:spAutoFit/>
          </a:bodyPr>
          <a:lstStyle/>
          <a:p>
            <a:pPr algn="ctr"/>
            <a:r>
              <a:rPr lang="pt-BR" dirty="0" smtClean="0"/>
              <a:t>Tempo da Ult. Auditoria</a:t>
            </a:r>
          </a:p>
        </p:txBody>
      </p:sp>
      <p:sp>
        <p:nvSpPr>
          <p:cNvPr id="12" name="CaixaDeTexto 11"/>
          <p:cNvSpPr txBox="1"/>
          <p:nvPr/>
        </p:nvSpPr>
        <p:spPr>
          <a:xfrm>
            <a:off x="623392" y="6415033"/>
            <a:ext cx="3384376" cy="369332"/>
          </a:xfrm>
          <a:prstGeom prst="rect">
            <a:avLst/>
          </a:prstGeom>
          <a:noFill/>
        </p:spPr>
        <p:txBody>
          <a:bodyPr wrap="square" rtlCol="0">
            <a:spAutoFit/>
          </a:bodyPr>
          <a:lstStyle/>
          <a:p>
            <a:pPr algn="ctr"/>
            <a:r>
              <a:rPr lang="pt-BR" dirty="0" smtClean="0"/>
              <a:t>Débitos Previdenciários</a:t>
            </a:r>
            <a:endParaRPr lang="pt-BR" dirty="0" smtClean="0"/>
          </a:p>
        </p:txBody>
      </p:sp>
      <p:graphicFrame>
        <p:nvGraphicFramePr>
          <p:cNvPr id="13" name="Gráfico 12"/>
          <p:cNvGraphicFramePr>
            <a:graphicFrameLocks/>
          </p:cNvGraphicFramePr>
          <p:nvPr>
            <p:extLst>
              <p:ext uri="{D42A27DB-BD31-4B8C-83A1-F6EECF244321}">
                <p14:modId xmlns:p14="http://schemas.microsoft.com/office/powerpoint/2010/main" val="3576966097"/>
              </p:ext>
            </p:extLst>
          </p:nvPr>
        </p:nvGraphicFramePr>
        <p:xfrm>
          <a:off x="5086872" y="3795936"/>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6" name="CaixaDeTexto 15"/>
          <p:cNvSpPr txBox="1"/>
          <p:nvPr/>
        </p:nvSpPr>
        <p:spPr>
          <a:xfrm>
            <a:off x="5440194" y="6427161"/>
            <a:ext cx="3384376" cy="369332"/>
          </a:xfrm>
          <a:prstGeom prst="rect">
            <a:avLst/>
          </a:prstGeom>
          <a:noFill/>
        </p:spPr>
        <p:txBody>
          <a:bodyPr wrap="square" rtlCol="0">
            <a:spAutoFit/>
          </a:bodyPr>
          <a:lstStyle/>
          <a:p>
            <a:pPr algn="ctr"/>
            <a:r>
              <a:rPr lang="pt-BR" dirty="0" smtClean="0"/>
              <a:t>Consistência das Informações</a:t>
            </a:r>
            <a:endParaRPr lang="pt-BR" dirty="0" smtClean="0"/>
          </a:p>
        </p:txBody>
      </p:sp>
      <p:graphicFrame>
        <p:nvGraphicFramePr>
          <p:cNvPr id="17" name="Gráfico 16"/>
          <p:cNvGraphicFramePr>
            <a:graphicFrameLocks/>
          </p:cNvGraphicFramePr>
          <p:nvPr>
            <p:extLst>
              <p:ext uri="{D42A27DB-BD31-4B8C-83A1-F6EECF244321}">
                <p14:modId xmlns:p14="http://schemas.microsoft.com/office/powerpoint/2010/main" val="595776655"/>
              </p:ext>
            </p:extLst>
          </p:nvPr>
        </p:nvGraphicFramePr>
        <p:xfrm>
          <a:off x="402475" y="3765971"/>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tângulo 10"/>
          <p:cNvSpPr/>
          <p:nvPr/>
        </p:nvSpPr>
        <p:spPr>
          <a:xfrm>
            <a:off x="10191679" y="6568921"/>
            <a:ext cx="1838965" cy="307777"/>
          </a:xfrm>
          <a:prstGeom prst="rect">
            <a:avLst/>
          </a:prstGeom>
        </p:spPr>
        <p:txBody>
          <a:bodyPr wrap="none">
            <a:spAutoFit/>
          </a:bodyPr>
          <a:lstStyle/>
          <a:p>
            <a:r>
              <a:rPr lang="pt-BR" sz="1400" dirty="0" smtClean="0"/>
              <a:t>Elaboração: COAUD</a:t>
            </a:r>
            <a:endParaRPr lang="pt-BR" sz="1400" dirty="0"/>
          </a:p>
        </p:txBody>
      </p:sp>
    </p:spTree>
    <p:extLst>
      <p:ext uri="{BB962C8B-B14F-4D97-AF65-F5344CB8AC3E}">
        <p14:creationId xmlns:p14="http://schemas.microsoft.com/office/powerpoint/2010/main" val="29858861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0191679" y="6568921"/>
            <a:ext cx="1838965" cy="307777"/>
          </a:xfrm>
          <a:prstGeom prst="rect">
            <a:avLst/>
          </a:prstGeom>
        </p:spPr>
        <p:txBody>
          <a:bodyPr wrap="none">
            <a:spAutoFit/>
          </a:bodyPr>
          <a:lstStyle/>
          <a:p>
            <a:r>
              <a:rPr lang="pt-BR" sz="1400" dirty="0" smtClean="0"/>
              <a:t>Elaboração: COAUD</a:t>
            </a:r>
            <a:endParaRPr lang="pt-BR" sz="1400" dirty="0"/>
          </a:p>
        </p:txBody>
      </p:sp>
      <p:graphicFrame>
        <p:nvGraphicFramePr>
          <p:cNvPr id="6" name="Gráfico 5"/>
          <p:cNvGraphicFramePr>
            <a:graphicFrameLocks/>
          </p:cNvGraphicFramePr>
          <p:nvPr>
            <p:extLst>
              <p:ext uri="{D42A27DB-BD31-4B8C-83A1-F6EECF244321}">
                <p14:modId xmlns:p14="http://schemas.microsoft.com/office/powerpoint/2010/main" val="952135287"/>
              </p:ext>
            </p:extLst>
          </p:nvPr>
        </p:nvGraphicFramePr>
        <p:xfrm>
          <a:off x="551384" y="1628800"/>
          <a:ext cx="10784508" cy="33453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8550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tângulo 1"/>
          <p:cNvSpPr>
            <a:spLocks noChangeArrowheads="1"/>
          </p:cNvSpPr>
          <p:nvPr/>
        </p:nvSpPr>
        <p:spPr bwMode="auto">
          <a:xfrm>
            <a:off x="407367" y="2852936"/>
            <a:ext cx="11233248" cy="2000548"/>
          </a:xfrm>
          <a:prstGeom prst="rect">
            <a:avLst/>
          </a:prstGeom>
          <a:noFill/>
          <a:ln w="9525">
            <a:noFill/>
            <a:miter lim="800000"/>
            <a:headEnd/>
            <a:tailEnd/>
          </a:ln>
        </p:spPr>
        <p:txBody>
          <a:bodyPr wrap="square">
            <a:spAutoFit/>
          </a:bodyPr>
          <a:lstStyle/>
          <a:p>
            <a:pPr marL="457200" indent="-457200">
              <a:lnSpc>
                <a:spcPct val="150000"/>
              </a:lnSpc>
              <a:spcAft>
                <a:spcPts val="1200"/>
              </a:spcAft>
              <a:buFont typeface="Wingdings" panose="05000000000000000000" pitchFamily="2" charset="2"/>
              <a:buChar char="q"/>
            </a:pPr>
            <a:r>
              <a:rPr lang="pt-BR" sz="2600" b="1" dirty="0" smtClean="0">
                <a:solidFill>
                  <a:srgbClr val="000000"/>
                </a:solidFill>
              </a:rPr>
              <a:t>Modalidades </a:t>
            </a:r>
            <a:r>
              <a:rPr lang="pt-BR" sz="2600" b="1" dirty="0" smtClean="0">
                <a:solidFill>
                  <a:srgbClr val="000000"/>
                </a:solidFill>
              </a:rPr>
              <a:t>de Auditoria</a:t>
            </a:r>
          </a:p>
          <a:p>
            <a:pPr marL="457200" indent="-457200">
              <a:lnSpc>
                <a:spcPct val="150000"/>
              </a:lnSpc>
              <a:spcAft>
                <a:spcPts val="1200"/>
              </a:spcAft>
              <a:buFont typeface="Wingdings" panose="05000000000000000000" pitchFamily="2" charset="2"/>
              <a:buChar char="q"/>
            </a:pPr>
            <a:r>
              <a:rPr lang="pt-BR" sz="2600" b="1" dirty="0" smtClean="0">
                <a:solidFill>
                  <a:srgbClr val="000000"/>
                </a:solidFill>
              </a:rPr>
              <a:t>Seleção dos RPPS (Matriz de Risco)</a:t>
            </a:r>
          </a:p>
          <a:p>
            <a:pPr marL="457200" indent="-457200">
              <a:spcAft>
                <a:spcPts val="1200"/>
              </a:spcAft>
              <a:buFont typeface="Wingdings" panose="05000000000000000000" pitchFamily="2" charset="2"/>
              <a:buChar char="q"/>
            </a:pPr>
            <a:endParaRPr lang="pt-BR" sz="2600" b="1" dirty="0" smtClean="0">
              <a:solidFill>
                <a:srgbClr val="000000"/>
              </a:solidFill>
            </a:endParaRPr>
          </a:p>
        </p:txBody>
      </p:sp>
      <p:sp>
        <p:nvSpPr>
          <p:cNvPr id="2" name="CaixaDeTexto 1"/>
          <p:cNvSpPr txBox="1"/>
          <p:nvPr/>
        </p:nvSpPr>
        <p:spPr>
          <a:xfrm>
            <a:off x="876845" y="1484784"/>
            <a:ext cx="10294293" cy="523220"/>
          </a:xfrm>
          <a:prstGeom prst="rect">
            <a:avLst/>
          </a:prstGeom>
          <a:noFill/>
        </p:spPr>
        <p:txBody>
          <a:bodyPr wrap="none" rtlCol="0">
            <a:spAutoFit/>
          </a:bodyPr>
          <a:lstStyle/>
          <a:p>
            <a:r>
              <a:rPr lang="pt-BR" sz="2800" b="1" dirty="0" smtClean="0"/>
              <a:t>Auditorias nos RPPS – Coordenação de Auditoria - COAUD</a:t>
            </a:r>
            <a:endParaRPr lang="pt-BR" sz="2800" b="1" dirty="0"/>
          </a:p>
        </p:txBody>
      </p:sp>
    </p:spTree>
    <p:extLst>
      <p:ext uri="{BB962C8B-B14F-4D97-AF65-F5344CB8AC3E}">
        <p14:creationId xmlns:p14="http://schemas.microsoft.com/office/powerpoint/2010/main" val="250924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29"/>
                                        </p:tgtEl>
                                        <p:attrNameLst>
                                          <p:attrName>style.visibility</p:attrName>
                                        </p:attrNameLst>
                                      </p:cBhvr>
                                      <p:to>
                                        <p:strVal val="visible"/>
                                      </p:to>
                                    </p:set>
                                    <p:animEffect transition="in" filter="fade">
                                      <p:cBhvr>
                                        <p:cTn id="7" dur="1000"/>
                                        <p:tgtEl>
                                          <p:spTgt spid="22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smtClean="0"/>
              <a:t>SIGA – Sistema de Informações Gerenciais de Auditoria</a:t>
            </a:r>
            <a:endParaRPr lang="pt-BR" sz="3200" dirty="0"/>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20</a:t>
            </a:fld>
            <a:endParaRPr lang="pt-BR" dirty="0"/>
          </a:p>
        </p:txBody>
      </p:sp>
      <p:pic>
        <p:nvPicPr>
          <p:cNvPr id="5" name="Imagem 4"/>
          <p:cNvPicPr>
            <a:picLocks noChangeAspect="1"/>
          </p:cNvPicPr>
          <p:nvPr/>
        </p:nvPicPr>
        <p:blipFill>
          <a:blip r:embed="rId2"/>
          <a:stretch>
            <a:fillRect/>
          </a:stretch>
        </p:blipFill>
        <p:spPr>
          <a:xfrm>
            <a:off x="779748" y="2051720"/>
            <a:ext cx="10632504" cy="3674690"/>
          </a:xfrm>
          <a:prstGeom prst="rect">
            <a:avLst/>
          </a:prstGeom>
        </p:spPr>
      </p:pic>
    </p:spTree>
    <p:extLst>
      <p:ext uri="{BB962C8B-B14F-4D97-AF65-F5344CB8AC3E}">
        <p14:creationId xmlns:p14="http://schemas.microsoft.com/office/powerpoint/2010/main" val="4211171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21</a:t>
            </a:fld>
            <a:endParaRPr lang="pt-BR" dirty="0"/>
          </a:p>
        </p:txBody>
      </p:sp>
      <p:pic>
        <p:nvPicPr>
          <p:cNvPr id="6" name="Imagem 5"/>
          <p:cNvPicPr>
            <a:picLocks noChangeAspect="1"/>
          </p:cNvPicPr>
          <p:nvPr/>
        </p:nvPicPr>
        <p:blipFill>
          <a:blip r:embed="rId2"/>
          <a:stretch>
            <a:fillRect/>
          </a:stretch>
        </p:blipFill>
        <p:spPr>
          <a:xfrm>
            <a:off x="767408" y="1504927"/>
            <a:ext cx="10563225" cy="5019675"/>
          </a:xfrm>
          <a:prstGeom prst="rect">
            <a:avLst/>
          </a:prstGeom>
        </p:spPr>
      </p:pic>
      <p:sp>
        <p:nvSpPr>
          <p:cNvPr id="7" name="CaixaDeTexto 6"/>
          <p:cNvSpPr txBox="1"/>
          <p:nvPr/>
        </p:nvSpPr>
        <p:spPr>
          <a:xfrm>
            <a:off x="1991544" y="723279"/>
            <a:ext cx="4216219" cy="584775"/>
          </a:xfrm>
          <a:prstGeom prst="rect">
            <a:avLst/>
          </a:prstGeom>
          <a:noFill/>
        </p:spPr>
        <p:txBody>
          <a:bodyPr wrap="none" rtlCol="0">
            <a:spAutoFit/>
          </a:bodyPr>
          <a:lstStyle/>
          <a:p>
            <a:r>
              <a:rPr lang="pt-BR" sz="3200" dirty="0" smtClean="0"/>
              <a:t>Denúncias / Ouvidoria</a:t>
            </a:r>
            <a:endParaRPr lang="pt-BR" sz="3200" dirty="0"/>
          </a:p>
        </p:txBody>
      </p:sp>
    </p:spTree>
    <p:extLst>
      <p:ext uri="{BB962C8B-B14F-4D97-AF65-F5344CB8AC3E}">
        <p14:creationId xmlns:p14="http://schemas.microsoft.com/office/powerpoint/2010/main" val="521915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22</a:t>
            </a:fld>
            <a:endParaRPr lang="pt-BR" dirty="0"/>
          </a:p>
        </p:txBody>
      </p:sp>
      <p:sp>
        <p:nvSpPr>
          <p:cNvPr id="5" name="CaixaDeTexto 4"/>
          <p:cNvSpPr txBox="1"/>
          <p:nvPr/>
        </p:nvSpPr>
        <p:spPr>
          <a:xfrm>
            <a:off x="983432" y="1916832"/>
            <a:ext cx="9935733" cy="3170099"/>
          </a:xfrm>
          <a:prstGeom prst="rect">
            <a:avLst/>
          </a:prstGeom>
          <a:noFill/>
        </p:spPr>
        <p:txBody>
          <a:bodyPr wrap="none" rtlCol="0">
            <a:spAutoFit/>
          </a:bodyPr>
          <a:lstStyle/>
          <a:p>
            <a:r>
              <a:rPr lang="pt-BR" sz="4000" b="1" dirty="0" smtClean="0"/>
              <a:t>Luciano Marques Silva</a:t>
            </a:r>
          </a:p>
          <a:p>
            <a:r>
              <a:rPr lang="pt-BR" sz="4000" dirty="0" smtClean="0"/>
              <a:t>Auditor-Fiscal da Receita Federal do Brasil</a:t>
            </a:r>
          </a:p>
          <a:p>
            <a:r>
              <a:rPr lang="pt-BR" sz="4000" dirty="0" smtClean="0"/>
              <a:t>Coordenador de Auditoria - COAUD</a:t>
            </a:r>
          </a:p>
          <a:p>
            <a:r>
              <a:rPr lang="pt-BR" sz="4000" dirty="0" smtClean="0">
                <a:hlinkClick r:id="rId2"/>
              </a:rPr>
              <a:t>luciano.msilva@previdência.gov.br</a:t>
            </a:r>
            <a:endParaRPr lang="pt-BR" sz="4000" dirty="0" smtClean="0"/>
          </a:p>
          <a:p>
            <a:r>
              <a:rPr lang="pt-BR" sz="4000" dirty="0" smtClean="0"/>
              <a:t>(61) 2021-5505</a:t>
            </a:r>
            <a:endParaRPr lang="pt-BR" sz="4000" dirty="0"/>
          </a:p>
        </p:txBody>
      </p:sp>
    </p:spTree>
    <p:extLst>
      <p:ext uri="{BB962C8B-B14F-4D97-AF65-F5344CB8AC3E}">
        <p14:creationId xmlns:p14="http://schemas.microsoft.com/office/powerpoint/2010/main" val="1491340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81200" y="908721"/>
            <a:ext cx="8229600" cy="5217443"/>
          </a:xfrm>
        </p:spPr>
        <p:txBody>
          <a:bodyPr/>
          <a:lstStyle/>
          <a:p>
            <a:pPr marL="0" indent="0">
              <a:buNone/>
            </a:pPr>
            <a:r>
              <a:rPr lang="pt-BR" sz="2000" b="1" dirty="0">
                <a:solidFill>
                  <a:srgbClr val="0000FF"/>
                </a:solidFill>
              </a:rPr>
              <a:t>AUDITORIA DIRETA e AUDITORIA INDIRETA</a:t>
            </a:r>
          </a:p>
          <a:p>
            <a:pPr marL="0" indent="0">
              <a:buNone/>
            </a:pPr>
            <a:r>
              <a:rPr lang="pt-BR" sz="2000" b="1" dirty="0">
                <a:solidFill>
                  <a:srgbClr val="0000FF"/>
                </a:solidFill>
              </a:rPr>
              <a:t>1. </a:t>
            </a:r>
            <a:r>
              <a:rPr lang="pt-BR" sz="2000" b="1" u="sng" dirty="0">
                <a:solidFill>
                  <a:srgbClr val="0000FF"/>
                </a:solidFill>
              </a:rPr>
              <a:t>AUDITORIA DIRETA</a:t>
            </a:r>
            <a:r>
              <a:rPr lang="pt-BR" sz="2000" b="1" dirty="0">
                <a:solidFill>
                  <a:srgbClr val="0000FF"/>
                </a:solidFill>
              </a:rPr>
              <a:t>:</a:t>
            </a:r>
          </a:p>
          <a:p>
            <a:pPr algn="just">
              <a:buFont typeface="Wingdings" panose="05000000000000000000" pitchFamily="2" charset="2"/>
              <a:buChar char="ü"/>
            </a:pPr>
            <a:r>
              <a:rPr lang="pt-BR" sz="1800" dirty="0"/>
              <a:t> </a:t>
            </a:r>
            <a:r>
              <a:rPr lang="pt-BR" sz="1800" b="1" dirty="0"/>
              <a:t>AFRB;</a:t>
            </a:r>
          </a:p>
          <a:p>
            <a:pPr algn="just">
              <a:buFont typeface="Wingdings" panose="05000000000000000000" pitchFamily="2" charset="2"/>
              <a:buChar char="ü"/>
            </a:pPr>
            <a:r>
              <a:rPr lang="pt-BR" sz="1800" b="1" dirty="0"/>
              <a:t> Exame de documentos, livros, banco de dados e registros contábeis do RPPS;</a:t>
            </a:r>
          </a:p>
          <a:p>
            <a:pPr algn="just">
              <a:buFont typeface="Wingdings" panose="05000000000000000000" pitchFamily="2" charset="2"/>
              <a:buChar char="ü"/>
            </a:pPr>
            <a:r>
              <a:rPr lang="pt-BR" sz="1800" b="1" dirty="0"/>
              <a:t>Objetivo: Verificar a regularidade do RPPS nos critérios para efeito de emissão do Certificado de Regularidade Previdenciária.</a:t>
            </a:r>
          </a:p>
          <a:p>
            <a:pPr marL="0" indent="0">
              <a:buNone/>
            </a:pPr>
            <a:r>
              <a:rPr lang="pt-BR" sz="2000" b="1" dirty="0">
                <a:solidFill>
                  <a:srgbClr val="0000FF"/>
                </a:solidFill>
              </a:rPr>
              <a:t>MODALIDADES DE AUDITORIA </a:t>
            </a:r>
            <a:r>
              <a:rPr lang="pt-BR" sz="2000" b="1" dirty="0" smtClean="0">
                <a:solidFill>
                  <a:srgbClr val="0000FF"/>
                </a:solidFill>
              </a:rPr>
              <a:t>DIRETA (quanto a presença física do auditor):</a:t>
            </a:r>
            <a:endParaRPr lang="pt-BR" sz="2000" b="1" dirty="0">
              <a:solidFill>
                <a:srgbClr val="0000FF"/>
              </a:solidFill>
            </a:endParaRPr>
          </a:p>
          <a:p>
            <a:pPr marL="0" indent="0">
              <a:buNone/>
            </a:pPr>
            <a:r>
              <a:rPr lang="pt-BR" sz="2000" b="1" dirty="0"/>
              <a:t>A- PRESENCIAL</a:t>
            </a:r>
          </a:p>
          <a:p>
            <a:pPr>
              <a:buFont typeface="Wingdings" panose="05000000000000000000" pitchFamily="2" charset="2"/>
              <a:buChar char="ü"/>
            </a:pPr>
            <a:r>
              <a:rPr lang="pt-BR" sz="1800" b="1" dirty="0"/>
              <a:t>Presença do AFRFB na sede da UG do RPPS;</a:t>
            </a:r>
          </a:p>
          <a:p>
            <a:pPr>
              <a:buFont typeface="Wingdings" panose="05000000000000000000" pitchFamily="2" charset="2"/>
              <a:buChar char="ü"/>
            </a:pPr>
            <a:r>
              <a:rPr lang="pt-BR" sz="1800" b="1" dirty="0"/>
              <a:t>Documentos solicitados por Termo de Solicitação de Documentos – TSD.</a:t>
            </a:r>
          </a:p>
          <a:p>
            <a:pPr marL="0" indent="0">
              <a:buNone/>
            </a:pPr>
            <a:r>
              <a:rPr lang="pt-BR" sz="2000" b="1" dirty="0"/>
              <a:t>B – NÃO-PRESENCIAL</a:t>
            </a:r>
            <a:r>
              <a:rPr lang="pt-BR" sz="1800" dirty="0"/>
              <a:t> </a:t>
            </a:r>
          </a:p>
          <a:p>
            <a:pPr algn="just">
              <a:buFont typeface="Wingdings" panose="05000000000000000000" pitchFamily="2" charset="2"/>
              <a:buChar char="ü"/>
            </a:pPr>
            <a:r>
              <a:rPr lang="pt-BR" sz="1800" b="1" dirty="0"/>
              <a:t>Dificuldade de acesso; otimizar recursos orçamentários; auditoria de vários municípios próximos</a:t>
            </a:r>
          </a:p>
          <a:p>
            <a:pPr algn="just">
              <a:buFont typeface="Wingdings" panose="05000000000000000000" pitchFamily="2" charset="2"/>
              <a:buChar char="ü"/>
            </a:pPr>
            <a:r>
              <a:rPr lang="pt-BR" sz="1800" b="1" dirty="0"/>
              <a:t>Documentos encaminhados por via postal, correio eletrônico ou apresentados pessoalmente em local pré-determinado.</a:t>
            </a:r>
          </a:p>
        </p:txBody>
      </p:sp>
    </p:spTree>
    <p:extLst>
      <p:ext uri="{BB962C8B-B14F-4D97-AF65-F5344CB8AC3E}">
        <p14:creationId xmlns:p14="http://schemas.microsoft.com/office/powerpoint/2010/main" val="3679434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35560" y="188640"/>
            <a:ext cx="5338936" cy="490066"/>
          </a:xfrm>
        </p:spPr>
        <p:txBody>
          <a:bodyPr/>
          <a:lstStyle/>
          <a:p>
            <a:r>
              <a:rPr lang="pt-BR" sz="2400" b="1" dirty="0">
                <a:solidFill>
                  <a:schemeClr val="bg1"/>
                </a:solidFill>
                <a:latin typeface="Arial" panose="020B0604020202020204" pitchFamily="34" charset="0"/>
                <a:cs typeface="Arial" panose="020B0604020202020204" pitchFamily="34" charset="0"/>
              </a:rPr>
              <a:t>AUDITORIA: INSTRUMENTO DE MELHORIA DA GESTÃO DO RPPS</a:t>
            </a:r>
          </a:p>
        </p:txBody>
      </p:sp>
      <p:sp>
        <p:nvSpPr>
          <p:cNvPr id="3" name="Espaço Reservado para Conteúdo 2"/>
          <p:cNvSpPr>
            <a:spLocks noGrp="1"/>
          </p:cNvSpPr>
          <p:nvPr>
            <p:ph idx="1"/>
          </p:nvPr>
        </p:nvSpPr>
        <p:spPr>
          <a:xfrm>
            <a:off x="1981200" y="908721"/>
            <a:ext cx="8229600" cy="5217443"/>
          </a:xfrm>
        </p:spPr>
        <p:txBody>
          <a:bodyPr/>
          <a:lstStyle/>
          <a:p>
            <a:pPr marL="0" indent="0">
              <a:buNone/>
            </a:pPr>
            <a:r>
              <a:rPr lang="pt-BR" sz="2000" b="1" u="sng" dirty="0">
                <a:solidFill>
                  <a:srgbClr val="0000FF"/>
                </a:solidFill>
              </a:rPr>
              <a:t>AUDITORIA INDIRETA</a:t>
            </a:r>
            <a:endParaRPr lang="pt-BR" sz="2000" b="1" u="sng" dirty="0"/>
          </a:p>
          <a:p>
            <a:pPr algn="just">
              <a:buFont typeface="Wingdings" panose="05000000000000000000" pitchFamily="2" charset="2"/>
              <a:buChar char="q"/>
            </a:pPr>
            <a:endParaRPr lang="pt-BR" sz="1800" b="1" dirty="0"/>
          </a:p>
          <a:p>
            <a:pPr algn="just">
              <a:buFont typeface="Wingdings" panose="05000000000000000000" pitchFamily="2" charset="2"/>
              <a:buChar char="q"/>
            </a:pPr>
            <a:r>
              <a:rPr lang="pt-BR" sz="1800" b="1" dirty="0"/>
              <a:t>Realizada internamente na SRPPS, mediante análise da legislação, documentos e informações fornecidos pelos ente por meio dos demonstrativos obrigatórios.</a:t>
            </a:r>
          </a:p>
          <a:p>
            <a:pPr marL="0" indent="0" algn="just">
              <a:buNone/>
            </a:pPr>
            <a:endParaRPr lang="pt-BR" sz="1800" b="1" dirty="0"/>
          </a:p>
          <a:p>
            <a:pPr marL="0" indent="0" algn="just">
              <a:buNone/>
            </a:pPr>
            <a:r>
              <a:rPr lang="pt-BR" sz="2000" b="1" u="sng" dirty="0">
                <a:solidFill>
                  <a:srgbClr val="0000FF"/>
                </a:solidFill>
              </a:rPr>
              <a:t>TRANSPARÊNCIA FISCAL DA GESTÃO DO RPPS:</a:t>
            </a:r>
          </a:p>
          <a:p>
            <a:pPr algn="just">
              <a:buFont typeface="Wingdings" panose="05000000000000000000" pitchFamily="2" charset="2"/>
              <a:buChar char="q"/>
            </a:pPr>
            <a:r>
              <a:rPr lang="pt-BR" sz="1800" b="1" dirty="0"/>
              <a:t>As medidas de transparências fiscal da gestão dos RPPS, para fins de emissão do CRP, foram instrumentalizadas no art. 5º, XVI, da Portaria MPS nº 204/2008, por meio do encaminhamento à Secretaria de Previdência dos demonstrativos seguintes, mediante preenchimento no sistema CADPREV Ente Local, disponível no link </a:t>
            </a:r>
            <a:r>
              <a:rPr lang="pt-BR" sz="1800" b="1" dirty="0">
                <a:hlinkClick r:id="rId3"/>
              </a:rPr>
              <a:t>http://www.previdencia.gov.br/regimes-proprios/demonstrativos-rpps/</a:t>
            </a:r>
            <a:r>
              <a:rPr lang="pt-BR" sz="1800" b="1" dirty="0"/>
              <a:t>, e encaminhado por meio eletrônico do sistema CADPREV-Web.</a:t>
            </a:r>
          </a:p>
          <a:p>
            <a:pPr marL="0" indent="0">
              <a:buNone/>
            </a:pPr>
            <a:endParaRPr lang="pt-BR" sz="1800" b="1" dirty="0"/>
          </a:p>
          <a:p>
            <a:pPr>
              <a:buFont typeface="Wingdings" panose="05000000000000000000" pitchFamily="2" charset="2"/>
              <a:buChar char="q"/>
            </a:pPr>
            <a:endParaRPr lang="pt-BR" sz="1800" b="1" dirty="0"/>
          </a:p>
          <a:p>
            <a:pPr marL="0" indent="0">
              <a:buNone/>
            </a:pPr>
            <a:endParaRPr lang="pt-BR" sz="1800" b="1" dirty="0"/>
          </a:p>
        </p:txBody>
      </p:sp>
    </p:spTree>
    <p:extLst>
      <p:ext uri="{BB962C8B-B14F-4D97-AF65-F5344CB8AC3E}">
        <p14:creationId xmlns:p14="http://schemas.microsoft.com/office/powerpoint/2010/main" val="3014730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528" y="836713"/>
            <a:ext cx="8229600" cy="4958011"/>
          </a:xfrm>
        </p:spPr>
        <p:txBody>
          <a:bodyPr/>
          <a:lstStyle/>
          <a:p>
            <a:pPr marL="457200" indent="-457200" algn="just">
              <a:buFont typeface="+mj-lt"/>
              <a:buAutoNum type="arabicPeriod"/>
            </a:pPr>
            <a:r>
              <a:rPr lang="pt-BR" sz="2000" b="1" dirty="0" smtClean="0">
                <a:latin typeface="Arial" panose="020B0604020202020204" pitchFamily="34" charset="0"/>
                <a:cs typeface="Arial" panose="020B0604020202020204" pitchFamily="34" charset="0"/>
              </a:rPr>
              <a:t>Abrangência </a:t>
            </a:r>
            <a:r>
              <a:rPr lang="pt-BR" sz="2000" b="1" dirty="0">
                <a:latin typeface="Arial" panose="020B0604020202020204" pitchFamily="34" charset="0"/>
                <a:cs typeface="Arial" panose="020B0604020202020204" pitchFamily="34" charset="0"/>
              </a:rPr>
              <a:t>da Auditora </a:t>
            </a:r>
            <a:r>
              <a:rPr lang="pt-BR" sz="2000" b="1" dirty="0" smtClean="0">
                <a:latin typeface="Arial" panose="020B0604020202020204" pitchFamily="34" charset="0"/>
                <a:cs typeface="Arial" panose="020B0604020202020204" pitchFamily="34" charset="0"/>
              </a:rPr>
              <a:t>Direta:</a:t>
            </a:r>
            <a:endParaRPr lang="pt-BR" sz="2000" b="1"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Legislação;</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Compensação Previdenciária;</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Avaliação Atuarial;</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Escrituração Contábil;</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Custeio;</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Parcelamentos;</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Demonstrativos Obrigatórios;</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Investimentos;</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Utilização dos Recursos Previdenciários;</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Representações Administrativas;</a:t>
            </a:r>
          </a:p>
          <a:p>
            <a:pPr algn="just">
              <a:buFont typeface="Wingdings" panose="05000000000000000000" pitchFamily="2" charset="2"/>
              <a:buChar char="ü"/>
            </a:pPr>
            <a:r>
              <a:rPr lang="pt-BR" sz="2000" b="1" dirty="0">
                <a:latin typeface="Arial" panose="020B0604020202020204" pitchFamily="34" charset="0"/>
                <a:cs typeface="Arial" panose="020B0604020202020204" pitchFamily="34" charset="0"/>
              </a:rPr>
              <a:t>Processo Administrativo Previdenciário – PAP.</a:t>
            </a:r>
          </a:p>
          <a:p>
            <a:pPr algn="just">
              <a:buFont typeface="Wingdings" panose="05000000000000000000" pitchFamily="2" charset="2"/>
              <a:buChar char="ü"/>
            </a:pPr>
            <a:endParaRPr lang="pt-B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4448130"/>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91544" y="1268760"/>
            <a:ext cx="8229600" cy="5217443"/>
          </a:xfrm>
        </p:spPr>
        <p:txBody>
          <a:bodyPr/>
          <a:lstStyle/>
          <a:p>
            <a:pPr marL="457200" indent="-457200">
              <a:lnSpc>
                <a:spcPct val="200000"/>
              </a:lnSpc>
              <a:buFont typeface="+mj-lt"/>
              <a:buAutoNum type="arabicPeriod"/>
            </a:pPr>
            <a:r>
              <a:rPr lang="pt-BR" sz="2000" b="1" dirty="0"/>
              <a:t>Auditoria Direta Padrão (Presencial ou Não-Presencial</a:t>
            </a:r>
            <a:r>
              <a:rPr lang="pt-BR" sz="2000" b="1" dirty="0" smtClean="0"/>
              <a:t>);</a:t>
            </a:r>
            <a:endParaRPr lang="pt-BR" sz="2000" b="1" dirty="0"/>
          </a:p>
          <a:p>
            <a:pPr marL="457200" indent="-457200">
              <a:lnSpc>
                <a:spcPct val="200000"/>
              </a:lnSpc>
              <a:buFont typeface="+mj-lt"/>
              <a:buAutoNum type="arabicPeriod"/>
            </a:pPr>
            <a:r>
              <a:rPr lang="pt-BR" sz="2000" b="1" dirty="0"/>
              <a:t>Auditoria </a:t>
            </a:r>
            <a:r>
              <a:rPr lang="pt-BR" sz="2000" b="1" dirty="0"/>
              <a:t>Específica (Denúncia ou fato específico do PAP</a:t>
            </a:r>
            <a:r>
              <a:rPr lang="pt-BR" sz="2000" b="1" dirty="0" smtClean="0"/>
              <a:t>);</a:t>
            </a:r>
          </a:p>
          <a:p>
            <a:pPr marL="457200" indent="-457200">
              <a:lnSpc>
                <a:spcPct val="200000"/>
              </a:lnSpc>
              <a:buFont typeface="+mj-lt"/>
              <a:buAutoNum type="arabicPeriod"/>
            </a:pPr>
            <a:r>
              <a:rPr lang="pt-BR" sz="2000" b="1" dirty="0" smtClean="0"/>
              <a:t>Auditoria </a:t>
            </a:r>
            <a:r>
              <a:rPr lang="pt-BR" sz="2000" b="1" dirty="0"/>
              <a:t>de Informações </a:t>
            </a:r>
            <a:r>
              <a:rPr lang="pt-BR" sz="2000" b="1" dirty="0" smtClean="0"/>
              <a:t>Previdenciárias;</a:t>
            </a:r>
          </a:p>
          <a:p>
            <a:pPr marL="457200" indent="-457200">
              <a:lnSpc>
                <a:spcPct val="200000"/>
              </a:lnSpc>
              <a:buFont typeface="+mj-lt"/>
              <a:buAutoNum type="arabicPeriod"/>
            </a:pPr>
            <a:r>
              <a:rPr lang="pt-BR" sz="2000" b="1" dirty="0" smtClean="0"/>
              <a:t>Auditoria de Investimentos;</a:t>
            </a:r>
          </a:p>
          <a:p>
            <a:pPr marL="457200" indent="-457200">
              <a:lnSpc>
                <a:spcPct val="200000"/>
              </a:lnSpc>
              <a:buFont typeface="+mj-lt"/>
              <a:buAutoNum type="arabicPeriod"/>
            </a:pPr>
            <a:r>
              <a:rPr lang="pt-BR" sz="2000" b="1" dirty="0" smtClean="0"/>
              <a:t>Auditoria de Atuária;</a:t>
            </a:r>
          </a:p>
          <a:p>
            <a:pPr marL="457200" indent="-457200">
              <a:lnSpc>
                <a:spcPct val="200000"/>
              </a:lnSpc>
              <a:buFont typeface="+mj-lt"/>
              <a:buAutoNum type="arabicPeriod"/>
            </a:pPr>
            <a:r>
              <a:rPr lang="pt-BR" sz="2000" b="1" dirty="0" smtClean="0"/>
              <a:t>Auditoria </a:t>
            </a:r>
            <a:r>
              <a:rPr lang="pt-BR" sz="2000" b="1" dirty="0"/>
              <a:t>de Custeio e Utilização dos </a:t>
            </a:r>
            <a:r>
              <a:rPr lang="pt-BR" sz="2000" b="1" dirty="0" smtClean="0"/>
              <a:t>Recursos</a:t>
            </a:r>
          </a:p>
          <a:p>
            <a:pPr marL="857250" lvl="1" indent="-457200">
              <a:lnSpc>
                <a:spcPct val="200000"/>
              </a:lnSpc>
              <a:buFont typeface="Wingdings" panose="05000000000000000000" pitchFamily="2" charset="2"/>
              <a:buChar char="ü"/>
            </a:pPr>
            <a:r>
              <a:rPr lang="pt-BR" sz="1600" b="1" dirty="0" smtClean="0"/>
              <a:t>DIPR </a:t>
            </a:r>
            <a:r>
              <a:rPr lang="pt-BR" sz="1600" b="1" dirty="0"/>
              <a:t>e </a:t>
            </a:r>
            <a:r>
              <a:rPr lang="pt-BR" sz="1600" b="1" dirty="0" smtClean="0"/>
              <a:t>Acompanhamento </a:t>
            </a:r>
            <a:r>
              <a:rPr lang="pt-BR" sz="1600" b="1" dirty="0"/>
              <a:t>dos Parcelamentos (Não-Presencial). </a:t>
            </a:r>
            <a:endParaRPr lang="pt-BR" sz="1600" b="1" dirty="0" smtClean="0"/>
          </a:p>
          <a:p>
            <a:pPr marL="457200" indent="-457200">
              <a:lnSpc>
                <a:spcPct val="200000"/>
              </a:lnSpc>
              <a:buFont typeface="+mj-lt"/>
              <a:buAutoNum type="arabicPeriod"/>
            </a:pPr>
            <a:r>
              <a:rPr lang="pt-BR" sz="2000" b="1" dirty="0" smtClean="0"/>
              <a:t>Auditoria nos Entes não participantes (sem envio do DIPR)</a:t>
            </a:r>
            <a:endParaRPr lang="pt-BR" sz="2000" b="1" dirty="0"/>
          </a:p>
        </p:txBody>
      </p:sp>
      <p:sp>
        <p:nvSpPr>
          <p:cNvPr id="6" name="CaixaDeTexto 5"/>
          <p:cNvSpPr txBox="1"/>
          <p:nvPr/>
        </p:nvSpPr>
        <p:spPr>
          <a:xfrm>
            <a:off x="1775520" y="841800"/>
            <a:ext cx="6552728" cy="430887"/>
          </a:xfrm>
          <a:prstGeom prst="rect">
            <a:avLst/>
          </a:prstGeom>
          <a:noFill/>
        </p:spPr>
        <p:txBody>
          <a:bodyPr wrap="square" rtlCol="0">
            <a:spAutoFit/>
          </a:bodyPr>
          <a:lstStyle/>
          <a:p>
            <a:r>
              <a:rPr lang="pt-BR" sz="2200" b="1" dirty="0">
                <a:latin typeface="+mn-lt"/>
                <a:cs typeface="+mn-cs"/>
              </a:rPr>
              <a:t>Modalidades</a:t>
            </a:r>
            <a:r>
              <a:rPr lang="pt-BR" sz="2200" b="1" dirty="0">
                <a:latin typeface="+mn-lt"/>
                <a:cs typeface="+mn-cs"/>
              </a:rPr>
              <a:t> de Auditoria quanto ao </a:t>
            </a:r>
            <a:r>
              <a:rPr lang="pt-BR" sz="2200" b="1" dirty="0" smtClean="0">
                <a:latin typeface="+mn-lt"/>
                <a:cs typeface="+mn-cs"/>
              </a:rPr>
              <a:t>escopo.</a:t>
            </a:r>
            <a:endParaRPr lang="pt-BR" sz="2200" b="1" dirty="0">
              <a:latin typeface="+mn-lt"/>
              <a:cs typeface="+mn-cs"/>
            </a:endParaRPr>
          </a:p>
        </p:txBody>
      </p:sp>
    </p:spTree>
    <p:extLst>
      <p:ext uri="{BB962C8B-B14F-4D97-AF65-F5344CB8AC3E}">
        <p14:creationId xmlns:p14="http://schemas.microsoft.com/office/powerpoint/2010/main" val="4155103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87488" y="1412776"/>
            <a:ext cx="8229600" cy="5217443"/>
          </a:xfrm>
        </p:spPr>
        <p:txBody>
          <a:bodyPr/>
          <a:lstStyle/>
          <a:p>
            <a:pPr>
              <a:buFont typeface="Wingdings" panose="05000000000000000000" pitchFamily="2" charset="2"/>
              <a:buChar char="q"/>
            </a:pPr>
            <a:endParaRPr lang="pt-BR" sz="1800" b="1" dirty="0"/>
          </a:p>
          <a:p>
            <a:pPr>
              <a:buFont typeface="Wingdings" panose="05000000000000000000" pitchFamily="2" charset="2"/>
              <a:buChar char="q"/>
            </a:pPr>
            <a:r>
              <a:rPr lang="pt-BR" sz="1800" b="1" dirty="0" smtClean="0">
                <a:solidFill>
                  <a:srgbClr val="0000FF"/>
                </a:solidFill>
              </a:rPr>
              <a:t>Encerramento </a:t>
            </a:r>
            <a:r>
              <a:rPr lang="pt-BR" sz="1800" b="1" dirty="0">
                <a:solidFill>
                  <a:srgbClr val="0000FF"/>
                </a:solidFill>
              </a:rPr>
              <a:t>da Auditoria:</a:t>
            </a:r>
            <a:r>
              <a:rPr lang="pt-BR" sz="1800" b="1" dirty="0"/>
              <a:t> </a:t>
            </a:r>
          </a:p>
          <a:p>
            <a:pPr>
              <a:buFont typeface="Wingdings" panose="05000000000000000000" pitchFamily="2" charset="2"/>
              <a:buChar char="ü"/>
            </a:pPr>
            <a:r>
              <a:rPr lang="pt-BR" sz="1800" b="1" dirty="0"/>
              <a:t>Irregularidades: NAF, acompanhado do Relatório de Auditoria;</a:t>
            </a:r>
          </a:p>
          <a:p>
            <a:pPr>
              <a:buFont typeface="Wingdings" panose="05000000000000000000" pitchFamily="2" charset="2"/>
              <a:buChar char="ü"/>
            </a:pPr>
            <a:r>
              <a:rPr lang="pt-BR" sz="1800" b="1" dirty="0"/>
              <a:t>Regular: Relatório de Auditoria (ciência ao ente e arquivo na SRPPS)</a:t>
            </a:r>
          </a:p>
          <a:p>
            <a:pPr>
              <a:buFont typeface="Wingdings" panose="05000000000000000000" pitchFamily="2" charset="2"/>
              <a:buChar char="q"/>
            </a:pPr>
            <a:endParaRPr lang="pt-BR" sz="1800" b="1" dirty="0"/>
          </a:p>
          <a:p>
            <a:pPr>
              <a:buFont typeface="Wingdings" panose="05000000000000000000" pitchFamily="2" charset="2"/>
              <a:buChar char="q"/>
            </a:pPr>
            <a:r>
              <a:rPr lang="pt-BR" sz="1800" b="1" dirty="0">
                <a:solidFill>
                  <a:srgbClr val="0000FF"/>
                </a:solidFill>
              </a:rPr>
              <a:t>Irregularidades:</a:t>
            </a:r>
          </a:p>
          <a:p>
            <a:pPr>
              <a:buFont typeface="Wingdings" panose="05000000000000000000" pitchFamily="2" charset="2"/>
              <a:buChar char="ü"/>
            </a:pPr>
            <a:r>
              <a:rPr lang="pt-BR" sz="1800" b="1" dirty="0"/>
              <a:t>Abertura do Processo Administrativo Previdenciário – PAP;</a:t>
            </a:r>
          </a:p>
          <a:p>
            <a:pPr>
              <a:buFont typeface="Wingdings" panose="05000000000000000000" pitchFamily="2" charset="2"/>
              <a:buChar char="ü"/>
            </a:pPr>
            <a:r>
              <a:rPr lang="pt-BR" sz="1800" b="1" dirty="0"/>
              <a:t>Irregularidades inseridas em NAF para efeito de emissão do CRP;</a:t>
            </a:r>
          </a:p>
          <a:p>
            <a:pPr>
              <a:buFont typeface="Wingdings" panose="05000000000000000000" pitchFamily="2" charset="2"/>
              <a:buChar char="ü"/>
            </a:pPr>
            <a:r>
              <a:rPr lang="pt-BR" sz="1800" b="1" dirty="0"/>
              <a:t>Garantido ao ente o contraditório e ampla defesa – Portaria nº 530/2014</a:t>
            </a:r>
          </a:p>
          <a:p>
            <a:pPr>
              <a:buFont typeface="Wingdings" panose="05000000000000000000" pitchFamily="2" charset="2"/>
              <a:buChar char="q"/>
            </a:pPr>
            <a:endParaRPr lang="pt-BR" sz="1800" b="1" dirty="0"/>
          </a:p>
          <a:p>
            <a:pPr>
              <a:buFont typeface="Wingdings" panose="05000000000000000000" pitchFamily="2" charset="2"/>
              <a:buChar char="q"/>
            </a:pPr>
            <a:endParaRPr lang="pt-BR" sz="1800" b="1" dirty="0"/>
          </a:p>
          <a:p>
            <a:pPr marL="0" indent="0">
              <a:buNone/>
            </a:pPr>
            <a:endParaRPr lang="pt-BR" sz="1800" b="1" dirty="0"/>
          </a:p>
        </p:txBody>
      </p:sp>
    </p:spTree>
    <p:extLst>
      <p:ext uri="{BB962C8B-B14F-4D97-AF65-F5344CB8AC3E}">
        <p14:creationId xmlns:p14="http://schemas.microsoft.com/office/powerpoint/2010/main" val="3954253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81200" y="908721"/>
            <a:ext cx="8229600" cy="5217443"/>
          </a:xfrm>
        </p:spPr>
        <p:txBody>
          <a:bodyPr/>
          <a:lstStyle/>
          <a:p>
            <a:pPr>
              <a:buFont typeface="Wingdings" panose="05000000000000000000" pitchFamily="2" charset="2"/>
              <a:buChar char="q"/>
            </a:pPr>
            <a:r>
              <a:rPr lang="pt-BR" sz="2000" b="1" dirty="0">
                <a:solidFill>
                  <a:srgbClr val="0000FF"/>
                </a:solidFill>
              </a:rPr>
              <a:t>ELEMENTOS RELEVANTES:</a:t>
            </a:r>
          </a:p>
          <a:p>
            <a:pPr>
              <a:buFont typeface="Wingdings" panose="05000000000000000000" pitchFamily="2" charset="2"/>
              <a:buChar char="§"/>
            </a:pPr>
            <a:r>
              <a:rPr lang="pt-BR" sz="2000" b="1" dirty="0">
                <a:solidFill>
                  <a:srgbClr val="3333CC"/>
                </a:solidFill>
              </a:rPr>
              <a:t>Plano de Custeio:</a:t>
            </a:r>
          </a:p>
          <a:p>
            <a:pPr>
              <a:buFont typeface="Wingdings" panose="05000000000000000000" pitchFamily="2" charset="2"/>
              <a:buChar char="ü"/>
            </a:pPr>
            <a:r>
              <a:rPr lang="pt-BR" sz="2000" b="1" dirty="0"/>
              <a:t>Alíquotas de contribuição;</a:t>
            </a:r>
          </a:p>
          <a:p>
            <a:pPr>
              <a:buFont typeface="Wingdings" panose="05000000000000000000" pitchFamily="2" charset="2"/>
              <a:buChar char="ü"/>
            </a:pPr>
            <a:r>
              <a:rPr lang="pt-BR" sz="2000" b="1" dirty="0"/>
              <a:t>Período de vigência;</a:t>
            </a:r>
          </a:p>
          <a:p>
            <a:pPr>
              <a:buFont typeface="Wingdings" panose="05000000000000000000" pitchFamily="2" charset="2"/>
              <a:buChar char="ü"/>
            </a:pPr>
            <a:r>
              <a:rPr lang="pt-BR" sz="2000" b="1" dirty="0"/>
              <a:t>Base de Cálculo;</a:t>
            </a:r>
          </a:p>
          <a:p>
            <a:pPr>
              <a:buFont typeface="Wingdings" panose="05000000000000000000" pitchFamily="2" charset="2"/>
              <a:buChar char="ü"/>
            </a:pPr>
            <a:r>
              <a:rPr lang="pt-BR" sz="2000" b="1" dirty="0"/>
              <a:t>Prazo de Recolhimento;</a:t>
            </a:r>
          </a:p>
          <a:p>
            <a:pPr>
              <a:buFont typeface="Wingdings" panose="05000000000000000000" pitchFamily="2" charset="2"/>
              <a:buChar char="ü"/>
            </a:pPr>
            <a:r>
              <a:rPr lang="pt-BR" sz="2000" b="1" dirty="0"/>
              <a:t>Encargos em caso de atrasos.</a:t>
            </a:r>
          </a:p>
          <a:p>
            <a:pPr>
              <a:buFont typeface="Wingdings" panose="05000000000000000000" pitchFamily="2" charset="2"/>
              <a:buChar char="§"/>
            </a:pPr>
            <a:r>
              <a:rPr lang="pt-BR" sz="2000" b="1" dirty="0">
                <a:solidFill>
                  <a:srgbClr val="3333CC"/>
                </a:solidFill>
              </a:rPr>
              <a:t>Plano de Benefícios:</a:t>
            </a:r>
          </a:p>
          <a:p>
            <a:pPr>
              <a:buFont typeface="Wingdings" panose="05000000000000000000" pitchFamily="2" charset="2"/>
              <a:buChar char="ü"/>
            </a:pPr>
            <a:r>
              <a:rPr lang="pt-BR" sz="2000" b="1" dirty="0"/>
              <a:t>Os benefícios de responsabilidade do RPPS ou do ente;</a:t>
            </a:r>
          </a:p>
          <a:p>
            <a:pPr>
              <a:buFont typeface="Wingdings" panose="05000000000000000000" pitchFamily="2" charset="2"/>
              <a:buChar char="ü"/>
            </a:pPr>
            <a:r>
              <a:rPr lang="pt-BR" sz="2000" b="1" dirty="0"/>
              <a:t>Eventual inclusão de verbas transitórias para efeito de percepção de benefícios.</a:t>
            </a:r>
          </a:p>
          <a:p>
            <a:pPr>
              <a:buFont typeface="Wingdings" panose="05000000000000000000" pitchFamily="2" charset="2"/>
              <a:buChar char="§"/>
            </a:pPr>
            <a:r>
              <a:rPr lang="pt-BR" sz="2000" b="1" dirty="0">
                <a:solidFill>
                  <a:srgbClr val="3333CC"/>
                </a:solidFill>
              </a:rPr>
              <a:t>Implementação de plano de amortização do déficit atuarial;</a:t>
            </a:r>
          </a:p>
          <a:p>
            <a:pPr>
              <a:buFont typeface="Wingdings" panose="05000000000000000000" pitchFamily="2" charset="2"/>
              <a:buChar char="§"/>
            </a:pPr>
            <a:r>
              <a:rPr lang="pt-BR" sz="2000" b="1" dirty="0">
                <a:solidFill>
                  <a:srgbClr val="3333CC"/>
                </a:solidFill>
              </a:rPr>
              <a:t>Organização e atribuições da estrutura administrativa da UG do RPPS (natureza jurídica e composição da diretoria)</a:t>
            </a:r>
          </a:p>
          <a:p>
            <a:pPr>
              <a:buFont typeface="Wingdings" panose="05000000000000000000" pitchFamily="2" charset="2"/>
              <a:buChar char="ü"/>
            </a:pPr>
            <a:endParaRPr lang="pt-BR" sz="2000" b="1" dirty="0"/>
          </a:p>
        </p:txBody>
      </p:sp>
    </p:spTree>
    <p:extLst>
      <p:ext uri="{BB962C8B-B14F-4D97-AF65-F5344CB8AC3E}">
        <p14:creationId xmlns:p14="http://schemas.microsoft.com/office/powerpoint/2010/main" val="391760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188640"/>
            <a:ext cx="5338936" cy="490066"/>
          </a:xfrm>
        </p:spPr>
        <p:txBody>
          <a:bodyPr/>
          <a:lstStyle/>
          <a:p>
            <a:r>
              <a:rPr lang="pt-BR" sz="2400" b="1" dirty="0">
                <a:solidFill>
                  <a:schemeClr val="bg1"/>
                </a:solidFill>
                <a:latin typeface="Arial" panose="020B0604020202020204" pitchFamily="34" charset="0"/>
                <a:cs typeface="Arial" panose="020B0604020202020204" pitchFamily="34" charset="0"/>
              </a:rPr>
              <a:t>PROCEDIMENTOS DE AUDITORIA: UTILIZAÇÃO DOS RECURSOS</a:t>
            </a:r>
          </a:p>
        </p:txBody>
      </p:sp>
      <p:sp>
        <p:nvSpPr>
          <p:cNvPr id="3" name="Espaço Reservado para Conteúdo 2"/>
          <p:cNvSpPr>
            <a:spLocks noGrp="1"/>
          </p:cNvSpPr>
          <p:nvPr>
            <p:ph idx="1"/>
          </p:nvPr>
        </p:nvSpPr>
        <p:spPr>
          <a:xfrm>
            <a:off x="1981200" y="980729"/>
            <a:ext cx="8229600" cy="5217443"/>
          </a:xfrm>
        </p:spPr>
        <p:txBody>
          <a:bodyPr/>
          <a:lstStyle/>
          <a:p>
            <a:pPr>
              <a:buFont typeface="Wingdings" panose="05000000000000000000" pitchFamily="2" charset="2"/>
              <a:buChar char="q"/>
            </a:pPr>
            <a:r>
              <a:rPr lang="pt-BR" sz="2000" b="1" dirty="0">
                <a:solidFill>
                  <a:srgbClr val="3333CC"/>
                </a:solidFill>
              </a:rPr>
              <a:t>Irregularidades incluídas em NAF:</a:t>
            </a:r>
          </a:p>
          <a:p>
            <a:pPr>
              <a:buFont typeface="Wingdings" panose="05000000000000000000" pitchFamily="2" charset="2"/>
              <a:buChar char="ü"/>
            </a:pPr>
            <a:r>
              <a:rPr lang="pt-BR" sz="2000" b="1" dirty="0"/>
              <a:t>Excesso de despesas administrativas;</a:t>
            </a:r>
          </a:p>
          <a:p>
            <a:pPr>
              <a:buFont typeface="Wingdings" panose="05000000000000000000" pitchFamily="2" charset="2"/>
              <a:buChar char="ü"/>
            </a:pPr>
            <a:r>
              <a:rPr lang="pt-BR" sz="2000" b="1" dirty="0"/>
              <a:t>Despesas não necessárias à organização e ao funcionamento do RPPS (eventos, festas, despesas da Prefeitura, etc.);</a:t>
            </a:r>
          </a:p>
          <a:p>
            <a:pPr>
              <a:buFont typeface="Wingdings" panose="05000000000000000000" pitchFamily="2" charset="2"/>
              <a:buChar char="ü"/>
            </a:pPr>
            <a:r>
              <a:rPr lang="pt-BR" sz="2000" b="1" dirty="0"/>
              <a:t>Benefícios não assegurados no rol de benefícios do RPPS;</a:t>
            </a:r>
          </a:p>
          <a:p>
            <a:pPr>
              <a:buFont typeface="Wingdings" panose="05000000000000000000" pitchFamily="2" charset="2"/>
              <a:buChar char="ü"/>
            </a:pPr>
            <a:r>
              <a:rPr lang="pt-BR" sz="2000" b="1" dirty="0"/>
              <a:t>Benefícios distintos do RGPS (auxílio-funeral, auxílio-creche, etc.);</a:t>
            </a:r>
          </a:p>
          <a:p>
            <a:pPr>
              <a:buFont typeface="Wingdings" panose="05000000000000000000" pitchFamily="2" charset="2"/>
              <a:buChar char="ü"/>
            </a:pPr>
            <a:r>
              <a:rPr lang="pt-BR" sz="2000" b="1" dirty="0"/>
              <a:t>Aposentadoria e pensões de responsabilidade do Tesouro;</a:t>
            </a:r>
          </a:p>
          <a:p>
            <a:pPr>
              <a:buFont typeface="Wingdings" panose="05000000000000000000" pitchFamily="2" charset="2"/>
              <a:buChar char="ü"/>
            </a:pPr>
            <a:r>
              <a:rPr lang="pt-BR" sz="2000" b="1" dirty="0"/>
              <a:t>Restituição de contribuições incidentes sobre rubricas temporárias ou indenizatórias ao ente deficitário (Nota Técnica nº 04/2012 e Portaria MPS nº 402/2008);</a:t>
            </a:r>
          </a:p>
          <a:p>
            <a:pPr>
              <a:buFont typeface="Wingdings" panose="05000000000000000000" pitchFamily="2" charset="2"/>
              <a:buChar char="ü"/>
            </a:pPr>
            <a:r>
              <a:rPr lang="pt-BR" sz="2000" b="1" dirty="0"/>
              <a:t>Compensação Previdenciária para outros fins que não sejam pagamento de benefícios previdenciários (vinculação a contratos de consultorias, tesouro municipal, etc.);</a:t>
            </a:r>
          </a:p>
          <a:p>
            <a:pPr>
              <a:buFont typeface="Wingdings" panose="05000000000000000000" pitchFamily="2" charset="2"/>
              <a:buChar char="ü"/>
            </a:pPr>
            <a:r>
              <a:rPr lang="pt-BR" sz="2000" b="1" dirty="0"/>
              <a:t>Reajustes de benefícios sem paridade, diferente da regra de concessão (índice previsto na legislação municipal).</a:t>
            </a:r>
          </a:p>
          <a:p>
            <a:pPr>
              <a:buFont typeface="Wingdings" panose="05000000000000000000" pitchFamily="2" charset="2"/>
              <a:buChar char="ü"/>
            </a:pPr>
            <a:endParaRPr lang="pt-BR" sz="2000" b="1" dirty="0"/>
          </a:p>
        </p:txBody>
      </p:sp>
    </p:spTree>
    <p:extLst>
      <p:ext uri="{BB962C8B-B14F-4D97-AF65-F5344CB8AC3E}">
        <p14:creationId xmlns:p14="http://schemas.microsoft.com/office/powerpoint/2010/main" val="2941171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Tema do Office">
  <a:themeElements>
    <a:clrScheme name="Azul Quent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7125</TotalTime>
  <Words>1595</Words>
  <Application>Microsoft Office PowerPoint</Application>
  <PresentationFormat>Widescreen</PresentationFormat>
  <Paragraphs>208</Paragraphs>
  <Slides>22</Slides>
  <Notes>11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22</vt:i4>
      </vt:variant>
    </vt:vector>
  </HeadingPairs>
  <TitlesOfParts>
    <vt:vector size="29" baseType="lpstr">
      <vt:lpstr>Arial</vt:lpstr>
      <vt:lpstr>Arial Black</vt:lpstr>
      <vt:lpstr>Calibri</vt:lpstr>
      <vt:lpstr>Perpetua</vt:lpstr>
      <vt:lpstr>Times New Roman</vt:lpstr>
      <vt:lpstr>Wingdings</vt:lpstr>
      <vt:lpstr>1_Tema do Office</vt:lpstr>
      <vt:lpstr>Apresentação do PowerPoint</vt:lpstr>
      <vt:lpstr>Apresentação do PowerPoint</vt:lpstr>
      <vt:lpstr>Apresentação do PowerPoint</vt:lpstr>
      <vt:lpstr>AUDITORIA: INSTRUMENTO DE MELHORIA DA GESTÃO DO RPPS</vt:lpstr>
      <vt:lpstr>Apresentação do PowerPoint</vt:lpstr>
      <vt:lpstr>Apresentação do PowerPoint</vt:lpstr>
      <vt:lpstr>Apresentação do PowerPoint</vt:lpstr>
      <vt:lpstr>Apresentação do PowerPoint</vt:lpstr>
      <vt:lpstr>PROCEDIMENTOS DE AUDITORIA: UTILIZAÇÃO DOS RECURSOS</vt:lpstr>
      <vt:lpstr>PROCEDIMENTOS DE AUDITORIA: Representações Administrativas</vt:lpstr>
      <vt:lpstr>ORIENTAÇÕES SOBRE O ENVIO DOS DEMONSTRATIVOS </vt:lpstr>
      <vt:lpstr>AUDITORIA: INSTRUMENTO DE MELHORIA DA GESTÃO DO RPPS</vt:lpstr>
      <vt:lpstr>INDICADORES DE PLANEJAMENTO: MATRIZ DE RISCO</vt:lpstr>
      <vt:lpstr>INDICADORES DE PLANEJAMENTO: MATRIZ DE RISCO</vt:lpstr>
      <vt:lpstr>INDICADORES DE PLANEJAMENTO: MATRIZ DE RISCO</vt:lpstr>
      <vt:lpstr>Porte dos Entes</vt:lpstr>
      <vt:lpstr>PLANEJAMENTO – 201x</vt:lpstr>
      <vt:lpstr>Apresentação do PowerPoint</vt:lpstr>
      <vt:lpstr>Apresentação do PowerPoint</vt:lpstr>
      <vt:lpstr>SIGA – Sistema de Informações Gerenciais de Auditoria</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Demografia</dc:title>
  <dc:creator>46163212134</dc:creator>
  <cp:lastModifiedBy>Luciano</cp:lastModifiedBy>
  <cp:revision>603</cp:revision>
  <cp:lastPrinted>2017-08-23T21:50:06Z</cp:lastPrinted>
  <dcterms:created xsi:type="dcterms:W3CDTF">2016-02-12T16:57:42Z</dcterms:created>
  <dcterms:modified xsi:type="dcterms:W3CDTF">2019-06-27T10:19:10Z</dcterms:modified>
</cp:coreProperties>
</file>